
<file path=[Content_Types].xml><?xml version="1.0" encoding="utf-8"?>
<Types xmlns="http://schemas.openxmlformats.org/package/2006/content-types">
  <Default Extension="jpeg" ContentType="image/jpe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handoutMasterIdLst>
    <p:handoutMasterId r:id="rId64"/>
  </p:handoutMasterIdLst>
  <p:sldIdLst>
    <p:sldId id="310" r:id="rId3"/>
    <p:sldId id="470" r:id="rId4"/>
    <p:sldId id="482" r:id="rId5"/>
    <p:sldId id="480" r:id="rId6"/>
    <p:sldId id="469" r:id="rId7"/>
    <p:sldId id="465" r:id="rId8"/>
    <p:sldId id="468" r:id="rId9"/>
    <p:sldId id="478" r:id="rId10"/>
    <p:sldId id="405" r:id="rId11"/>
    <p:sldId id="407" r:id="rId13"/>
    <p:sldId id="408" r:id="rId14"/>
    <p:sldId id="409" r:id="rId15"/>
    <p:sldId id="410" r:id="rId16"/>
    <p:sldId id="489" r:id="rId17"/>
    <p:sldId id="411" r:id="rId18"/>
    <p:sldId id="437" r:id="rId19"/>
    <p:sldId id="414" r:id="rId20"/>
    <p:sldId id="420" r:id="rId21"/>
    <p:sldId id="446" r:id="rId22"/>
    <p:sldId id="440" r:id="rId23"/>
    <p:sldId id="442" r:id="rId24"/>
    <p:sldId id="443" r:id="rId25"/>
    <p:sldId id="444" r:id="rId26"/>
    <p:sldId id="422" r:id="rId27"/>
    <p:sldId id="423" r:id="rId28"/>
    <p:sldId id="424" r:id="rId29"/>
    <p:sldId id="425" r:id="rId30"/>
    <p:sldId id="426" r:id="rId31"/>
    <p:sldId id="427" r:id="rId32"/>
    <p:sldId id="428" r:id="rId33"/>
    <p:sldId id="429" r:id="rId34"/>
    <p:sldId id="431" r:id="rId35"/>
    <p:sldId id="432" r:id="rId36"/>
    <p:sldId id="433" r:id="rId37"/>
    <p:sldId id="321" r:id="rId38"/>
    <p:sldId id="435" r:id="rId39"/>
    <p:sldId id="483" r:id="rId40"/>
    <p:sldId id="322" r:id="rId41"/>
    <p:sldId id="324" r:id="rId42"/>
    <p:sldId id="475" r:id="rId43"/>
    <p:sldId id="448" r:id="rId44"/>
    <p:sldId id="464" r:id="rId45"/>
    <p:sldId id="450" r:id="rId46"/>
    <p:sldId id="452" r:id="rId47"/>
    <p:sldId id="453" r:id="rId48"/>
    <p:sldId id="454" r:id="rId49"/>
    <p:sldId id="455" r:id="rId50"/>
    <p:sldId id="472" r:id="rId51"/>
    <p:sldId id="473" r:id="rId52"/>
    <p:sldId id="481" r:id="rId53"/>
    <p:sldId id="484" r:id="rId54"/>
    <p:sldId id="485" r:id="rId55"/>
    <p:sldId id="486" r:id="rId56"/>
    <p:sldId id="487" r:id="rId57"/>
    <p:sldId id="488" r:id="rId58"/>
    <p:sldId id="458" r:id="rId59"/>
    <p:sldId id="459" r:id="rId60"/>
    <p:sldId id="477" r:id="rId61"/>
    <p:sldId id="540" r:id="rId62"/>
    <p:sldId id="47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96"/>
    <p:restoredTop sz="67080"/>
  </p:normalViewPr>
  <p:slideViewPr>
    <p:cSldViewPr snapToGrid="0" snapToObjects="1">
      <p:cViewPr varScale="1">
        <p:scale>
          <a:sx n="66" d="100"/>
          <a:sy n="66" d="100"/>
        </p:scale>
        <p:origin x="-2816" y="-104"/>
      </p:cViewPr>
      <p:guideLst>
        <p:guide orient="horz" pos="2160"/>
        <p:guide pos="2880"/>
      </p:guideLst>
    </p:cSldViewPr>
  </p:slideViewPr>
  <p:notesTextViewPr>
    <p:cViewPr>
      <p:scale>
        <a:sx n="1" d="1"/>
        <a:sy n="1" d="1"/>
      </p:scale>
      <p:origin x="0" y="0"/>
    </p:cViewPr>
  </p:notesTextViewPr>
  <p:sorterViewPr>
    <p:cViewPr>
      <p:scale>
        <a:sx n="163" d="100"/>
        <a:sy n="16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E234DACF-A28E-6B41-B9DE-11FC03BD6554}" type="datetimeFigureOut">
              <a:rPr kumimoji="1" lang="zh-CN" altLang="en-US" smtClean="0"/>
            </a:fld>
            <a:endParaRPr kumimoji="1" lang="zh-CN"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3F04CB-5D99-2B46-8FE7-5C599A1A59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BFD3CD27-AB2E-9242-8CC1-915F4D9DFF4C}"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B31C6-16FD-E848-AC0F-90D37FB60CA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zh-CN" sz="1200" kern="1200" dirty="0" smtClean="0">
                <a:solidFill>
                  <a:srgbClr val="000000"/>
                </a:solidFill>
                <a:effectLst/>
                <a:latin typeface="+mn-lt"/>
                <a:ea typeface="+mn-ea"/>
                <a:cs typeface="+mn-cs"/>
              </a:rPr>
              <a:t>As</a:t>
            </a:r>
            <a:r>
              <a:rPr lang="en-GB" sz="1200" kern="1200" dirty="0" smtClean="0">
                <a:solidFill>
                  <a:srgbClr val="000000"/>
                </a:solidFill>
                <a:effectLst/>
                <a:latin typeface="+mn-lt"/>
                <a:ea typeface="+mn-ea"/>
                <a:cs typeface="+mn-cs"/>
              </a:rPr>
              <a:t> </a:t>
            </a:r>
            <a:r>
              <a:rPr lang="en-US" altLang="zh-TW" sz="1200" kern="1200" dirty="0" smtClean="0">
                <a:solidFill>
                  <a:srgbClr val="000000"/>
                </a:solidFill>
                <a:effectLst/>
                <a:latin typeface="+mn-lt"/>
                <a:ea typeface="+mn-ea"/>
                <a:cs typeface="+mn-cs"/>
              </a:rPr>
              <a:t>the</a:t>
            </a:r>
            <a:r>
              <a:rPr lang="zh-TW" altLang="en-US" sz="1200" kern="1200" dirty="0" smtClean="0">
                <a:solidFill>
                  <a:srgbClr val="000000"/>
                </a:solidFill>
                <a:effectLst/>
                <a:latin typeface="+mn-lt"/>
                <a:ea typeface="+mn-ea"/>
                <a:cs typeface="+mn-cs"/>
              </a:rPr>
              <a:t> </a:t>
            </a:r>
            <a:r>
              <a:rPr lang="en-US" altLang="zh-TW" sz="1200" kern="1200" dirty="0" smtClean="0">
                <a:solidFill>
                  <a:srgbClr val="000000"/>
                </a:solidFill>
                <a:effectLst/>
                <a:latin typeface="+mn-lt"/>
                <a:ea typeface="+mn-ea"/>
                <a:cs typeface="+mn-cs"/>
              </a:rPr>
              <a:t>Analects</a:t>
            </a:r>
            <a:r>
              <a:rPr lang="zh-TW" altLang="en-US" sz="1200" kern="1200" dirty="0" smtClean="0">
                <a:solidFill>
                  <a:srgbClr val="000000"/>
                </a:solidFill>
                <a:effectLst/>
                <a:latin typeface="+mn-lt"/>
                <a:ea typeface="+mn-ea"/>
                <a:cs typeface="+mn-cs"/>
              </a:rPr>
              <a:t> </a:t>
            </a:r>
            <a:r>
              <a:rPr lang="en-US" altLang="zh-TW" sz="1200" kern="1200" dirty="0" smtClean="0">
                <a:solidFill>
                  <a:srgbClr val="000000"/>
                </a:solidFill>
                <a:effectLst/>
                <a:latin typeface="+mn-lt"/>
                <a:ea typeface="+mn-ea"/>
                <a:cs typeface="+mn-cs"/>
              </a:rPr>
              <a:t>of</a:t>
            </a:r>
            <a:r>
              <a:rPr lang="zh-TW" altLang="en-US" sz="1200" kern="1200" dirty="0" smtClean="0">
                <a:solidFill>
                  <a:srgbClr val="000000"/>
                </a:solidFill>
                <a:effectLst/>
                <a:latin typeface="+mn-lt"/>
                <a:ea typeface="+mn-ea"/>
                <a:cs typeface="+mn-cs"/>
              </a:rPr>
              <a:t> </a:t>
            </a:r>
            <a:r>
              <a:rPr lang="en-GB" sz="1200" kern="1200" dirty="0" smtClean="0">
                <a:solidFill>
                  <a:srgbClr val="000000"/>
                </a:solidFill>
                <a:effectLst/>
                <a:latin typeface="+mn-lt"/>
                <a:ea typeface="+mn-ea"/>
                <a:cs typeface="+mn-cs"/>
              </a:rPr>
              <a:t>Confucius </a:t>
            </a:r>
            <a:r>
              <a:rPr lang="en-US" altLang="zh-TW" sz="1200" kern="1200" dirty="0" smtClean="0">
                <a:solidFill>
                  <a:srgbClr val="000000"/>
                </a:solidFill>
                <a:effectLst/>
                <a:latin typeface="+mn-lt"/>
                <a:ea typeface="+mn-ea"/>
                <a:cs typeface="+mn-cs"/>
              </a:rPr>
              <a:t>stated</a:t>
            </a:r>
            <a:r>
              <a:rPr lang="en-GB" sz="1200" kern="1200" dirty="0" smtClean="0">
                <a:solidFill>
                  <a:srgbClr val="000000"/>
                </a:solidFill>
                <a:effectLst/>
                <a:latin typeface="+mn-lt"/>
                <a:ea typeface="+mn-ea"/>
                <a:cs typeface="+mn-cs"/>
              </a:rPr>
              <a:t>, ‘Loving and respecting our parents and siblings, are they not fundamental to the actualisation of human goodness?</a:t>
            </a:r>
            <a:r>
              <a:rPr lang="zh-TW" altLang="en-US"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a:t>
            </a:r>
            <a:endParaRPr lang="en-US" sz="1200" kern="1200" dirty="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baseline="0" dirty="0" smtClean="0"/>
              <a:t>Let us have a look at Emperor Shun.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Emperor </a:t>
            </a:r>
            <a:r>
              <a:rPr lang="en-GB" dirty="0" err="1" smtClean="0"/>
              <a:t>Shun’s</a:t>
            </a:r>
            <a:r>
              <a:rPr lang="en-GB" dirty="0" smtClean="0"/>
              <a:t> stepmother and stepbrother attempted to murder him many times, but he never held any grudges against them. Instead, he constantly reflected on himself and how he could do better in making his parents and stepbrother happy. </a:t>
            </a: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Eventually, he touched his stepmother and stepbrother as well as the community. He was later recommended to the emperor and ultimately Emperor Yao chose Shun as his successor. </a:t>
            </a: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People like Emperor Shun are called sages. </a:t>
            </a:r>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Chinese, a person who has truly recognised the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oneness, the truth of life and the universe is called a ‘sage’.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have returned to their self-nature and have recovered their innate virtue.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The Emperor</a:t>
            </a:r>
            <a:r>
              <a:rPr lang="en-US" altLang="zh-CN" dirty="0" smtClean="0"/>
              <a:t>s</a:t>
            </a:r>
            <a:r>
              <a:rPr lang="en-GB" dirty="0" smtClean="0"/>
              <a:t> Yao and Shun are sage Kings.</a:t>
            </a:r>
            <a:r>
              <a:rPr lang="en-GB" baseline="0" dirty="0" smtClean="0"/>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kumimoji="0" lang="en-GB"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kumimoji="1" lang="zh-CN" altLang="en-US"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said in the teachings of </a:t>
            </a:r>
            <a:r>
              <a:rPr lang="en-GB" sz="1200" i="1" kern="1200" dirty="0" smtClean="0">
                <a:solidFill>
                  <a:schemeClr val="tx1"/>
                </a:solidFill>
                <a:effectLst/>
                <a:latin typeface="+mn-lt"/>
                <a:ea typeface="+mn-ea"/>
                <a:cs typeface="+mn-cs"/>
              </a:rPr>
              <a:t>Mencius</a:t>
            </a:r>
            <a:r>
              <a:rPr lang="en-GB" sz="1200" kern="1200" dirty="0" smtClean="0">
                <a:solidFill>
                  <a:schemeClr val="tx1"/>
                </a:solidFill>
                <a:effectLst/>
                <a:latin typeface="+mn-lt"/>
                <a:ea typeface="+mn-ea"/>
                <a:cs typeface="+mn-cs"/>
              </a:rPr>
              <a:t> that ‘The Way of the great Emperors Yao and Shun was simply the practice of filial piety and love among siblings.’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Our love and respect for our parents and siblings is elevated to love for all,</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world will naturally be at peace.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a:t>
            </a:r>
            <a:r>
              <a:rPr lang="en-GB" sz="1200" kern="1200" baseline="0" dirty="0" smtClean="0">
                <a:solidFill>
                  <a:schemeClr val="tx1"/>
                </a:solidFill>
                <a:effectLst/>
                <a:latin typeface="+mn-lt"/>
                <a:ea typeface="+mn-ea"/>
                <a:cs typeface="+mn-cs"/>
              </a:rPr>
              <a:t> is an old </a:t>
            </a:r>
            <a:r>
              <a:rPr lang="en-GB" sz="1200" kern="1200" dirty="0" smtClean="0">
                <a:solidFill>
                  <a:schemeClr val="tx1"/>
                </a:solidFill>
                <a:effectLst/>
                <a:latin typeface="+mn-lt"/>
                <a:ea typeface="+mn-ea"/>
                <a:cs typeface="+mn-cs"/>
              </a:rPr>
              <a:t>Chinese saying, ‘Turn enemies into friends’.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 do</a:t>
            </a:r>
            <a:r>
              <a:rPr lang="en-GB" sz="1200" kern="1200" baseline="0" dirty="0" smtClean="0">
                <a:solidFill>
                  <a:schemeClr val="tx1"/>
                </a:solidFill>
                <a:effectLst/>
                <a:latin typeface="+mn-lt"/>
                <a:ea typeface="+mn-ea"/>
                <a:cs typeface="+mn-cs"/>
              </a:rPr>
              <a:t> we do to achieve this?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By moving others with our sincerity. </a:t>
            </a:r>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i="1" kern="1200" dirty="0" smtClean="0">
                <a:solidFill>
                  <a:schemeClr val="tx1"/>
                </a:solidFill>
                <a:effectLst/>
                <a:latin typeface="+mn-lt"/>
                <a:ea typeface="+mn-ea"/>
                <a:cs typeface="+mn-cs"/>
              </a:rPr>
              <a:t>The Doctrine of the Mean</a:t>
            </a:r>
            <a:r>
              <a:rPr lang="en-GB" sz="1200" kern="1200" dirty="0" smtClean="0">
                <a:solidFill>
                  <a:schemeClr val="tx1"/>
                </a:solidFill>
                <a:effectLst/>
                <a:latin typeface="+mn-lt"/>
                <a:ea typeface="+mn-ea"/>
                <a:cs typeface="+mn-cs"/>
              </a:rPr>
              <a:t> says, ‘Only utmost sincerity can reform others.’ Utmost sincerity can nurture and touch all beings. It can touch heaven and earth and of course human beings.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What happens when we do not follow the teachings of the sages, and instead resort to competition or conflict to deal with problems? </a:t>
            </a:r>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Well, we find ourselves in the situation of ‘an eye for an eye’, an endless cycle of retaliation. As a result, the conflict inevitably escalates, both parties are hurt and the problems remain unresolved.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The magical effect of traditional Chinese culture is to bring about harmony among human beings.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As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the</a:t>
            </a:r>
            <a:r>
              <a:rPr lang="zh-TW" alt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Venerable</a:t>
            </a:r>
            <a:r>
              <a:rPr lang="en-GB" sz="1200" kern="1200" baseline="0" dirty="0" smtClean="0">
                <a:solidFill>
                  <a:schemeClr val="tx1"/>
                </a:solidFill>
                <a:effectLst/>
                <a:latin typeface="+mn-lt"/>
                <a:ea typeface="+mn-ea"/>
                <a:cs typeface="+mn-cs"/>
              </a:rPr>
              <a:t> Master Chin Kung </a:t>
            </a:r>
            <a:r>
              <a:rPr lang="en-US" altLang="zh-TW" sz="1200" kern="1200" baseline="0" dirty="0" smtClean="0">
                <a:solidFill>
                  <a:schemeClr val="tx1"/>
                </a:solidFill>
                <a:effectLst/>
                <a:latin typeface="+mn-lt"/>
                <a:ea typeface="+mn-ea"/>
                <a:cs typeface="+mn-cs"/>
              </a:rPr>
              <a:t>once</a:t>
            </a:r>
            <a:r>
              <a:rPr lang="zh-TW" alt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said, </a:t>
            </a:r>
            <a:r>
              <a:rPr lang="en-GB" sz="1200" kern="1200" dirty="0" smtClean="0">
                <a:solidFill>
                  <a:schemeClr val="tx1"/>
                </a:solidFill>
                <a:effectLst/>
                <a:latin typeface="+mn-lt"/>
                <a:ea typeface="+mn-ea"/>
                <a:cs typeface="+mn-cs"/>
              </a:rPr>
              <a:t>‘there is no one in the world that I hate, there is no one in the world that I cannot forgive, there is no one in the world that I do not love’.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Therefore, all the golden ages in Chinese history were not only economically prosperous, but also culturally prosperous. It was traditional Chinese culture that enabled good governance of China in history.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This is why China has been known as ‘the land of propriety’ in the past and the Chinese emperors were respectfully called ‘Khan of Heaven’, which means ‘a universally recognised leader’ as they can set a good role model for others.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Love for one another, to the greatest extent, is global harmony. So, what does a harmonious world look like?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sz="1200" kern="1200" dirty="0" smtClean="0">
              <a:solidFill>
                <a:schemeClr val="tx1"/>
              </a:solidFill>
              <a:effectLst/>
              <a:latin typeface="+mn-lt"/>
              <a:ea typeface="+mn-ea"/>
              <a:cs typeface="+mn-cs"/>
            </a:endParaRPr>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It is said in </a:t>
            </a:r>
            <a:r>
              <a:rPr lang="en-GB" sz="1200" i="1" kern="1200" dirty="0" smtClean="0">
                <a:solidFill>
                  <a:schemeClr val="tx1"/>
                </a:solidFill>
                <a:effectLst/>
                <a:latin typeface="+mn-lt"/>
                <a:ea typeface="+mn-ea"/>
                <a:cs typeface="+mn-cs"/>
              </a:rPr>
              <a:t>the Book of Rites</a:t>
            </a:r>
            <a:r>
              <a:rPr lang="en-GB" sz="1200" kern="1200" dirty="0" smtClean="0">
                <a:solidFill>
                  <a:schemeClr val="tx1"/>
                </a:solidFill>
                <a:effectLst/>
                <a:latin typeface="+mn-lt"/>
                <a:ea typeface="+mn-ea"/>
                <a:cs typeface="+mn-cs"/>
              </a:rPr>
              <a:t>, ‘The world belongs to its people. In a harmonious world, the virtuous and the capable are chosen to be leaders; trust and good neighbourliness is promoted. All people love and respect their parents and children as well as the parents and children of others. </a:t>
            </a:r>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Let us take a look at the Chinese character for filial piety (</a:t>
            </a:r>
            <a:r>
              <a:rPr lang="zh-CN" altLang="en-US" sz="1200" kern="1200" dirty="0" smtClean="0">
                <a:solidFill>
                  <a:srgbClr val="000000"/>
                </a:solidFill>
                <a:effectLst/>
                <a:latin typeface="+mn-lt"/>
                <a:ea typeface="+mn-ea"/>
                <a:cs typeface="+mn-cs"/>
              </a:rPr>
              <a:t>孝</a:t>
            </a:r>
            <a:r>
              <a:rPr lang="en-GB" altLang="zh-CN"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On the top of it, there is an abbreviated form of the character for old (</a:t>
            </a:r>
            <a:r>
              <a:rPr lang="zh-CN" altLang="en-US" sz="1200" kern="1200" dirty="0" smtClean="0">
                <a:solidFill>
                  <a:srgbClr val="000000"/>
                </a:solidFill>
                <a:effectLst/>
                <a:latin typeface="+mn-lt"/>
                <a:ea typeface="+mn-ea"/>
                <a:cs typeface="+mn-cs"/>
              </a:rPr>
              <a:t>老</a:t>
            </a:r>
            <a:r>
              <a:rPr lang="en-GB" altLang="zh-CN"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At the bottom, there is a character for child (</a:t>
            </a:r>
            <a:r>
              <a:rPr lang="zh-CN" altLang="en-US" sz="1200" kern="1200" dirty="0" smtClean="0">
                <a:solidFill>
                  <a:srgbClr val="000000"/>
                </a:solidFill>
                <a:effectLst/>
                <a:latin typeface="+mn-lt"/>
                <a:ea typeface="+mn-ea"/>
                <a:cs typeface="+mn-cs"/>
              </a:rPr>
              <a:t>子</a:t>
            </a:r>
            <a:r>
              <a:rPr lang="en-GB" altLang="zh-CN"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As a result, the elderly are cared for, adults realise their full potential, and the children are raised with care. Widows, widowers, orphans and the childless, people with disabilities, and those with illness, are all well taken care of.’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Is such a world not ‘the Chinese dream’ that people in China today are pursuing? </a:t>
            </a:r>
            <a:endParaRPr lang="en-US" sz="1200" kern="1200" dirty="0" smtClean="0">
              <a:solidFill>
                <a:schemeClr val="tx1"/>
              </a:solidFill>
              <a:effectLst/>
              <a:latin typeface="+mn-lt"/>
              <a:ea typeface="+mn-ea"/>
              <a:cs typeface="+mn-cs"/>
            </a:endParaRPr>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This is why at the International Conference in Commemoration of the 2565</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Anniversary of Confucius’s birthday held in 2014, President Xi of China said,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‘There are people with vision in the world who think that the rich traditional Chinese culture, including the notions of Confucianism, can inspire us to resolve the serious problems that humankind today is facing.’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President Xi’s words are not without basis. </a:t>
            </a:r>
            <a:endParaRPr lang="en-US" sz="1200" kern="1200" dirty="0" smtClean="0">
              <a:solidFill>
                <a:schemeClr val="tx1"/>
              </a:solidFill>
              <a:effectLst/>
              <a:latin typeface="+mn-lt"/>
              <a:ea typeface="+mn-ea"/>
              <a:cs typeface="+mn-cs"/>
            </a:endParaRPr>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In an increasingly diverse and divergent world, understanding the five relationships, and </a:t>
            </a:r>
            <a:r>
              <a:rPr lang="en-US" sz="1200" kern="1200" dirty="0" err="1" smtClean="0">
                <a:solidFill>
                  <a:schemeClr val="tx1"/>
                </a:solidFill>
                <a:effectLst/>
                <a:latin typeface="+mn-lt"/>
                <a:ea typeface="+mn-ea"/>
                <a:cs typeface="+mn-cs"/>
              </a:rPr>
              <a:t>practising</a:t>
            </a:r>
            <a:r>
              <a:rPr lang="en-US" sz="1200" kern="1200" dirty="0" smtClean="0">
                <a:solidFill>
                  <a:schemeClr val="tx1"/>
                </a:solidFill>
                <a:effectLst/>
                <a:latin typeface="+mn-lt"/>
                <a:ea typeface="+mn-ea"/>
                <a:cs typeface="+mn-cs"/>
              </a:rPr>
              <a:t> their related values, helps us resolve conflicts and differences from their roots. To enhance public confidence in peace and harmony, Venerable Master has been promoting interfaith and intercultural harmony, and has proved that the philosophy of Chinese traditional culture not only applies to a town in China, but also applicable to a multicultural cities outside of China, such as Toowoomba in Australia.</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22990E-433C-7A4B-8C0F-7E1D9872663E}"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ln>
        </p:spPr>
      </p:sp>
      <p:sp>
        <p:nvSpPr>
          <p:cNvPr id="28674" name="Notes Placeholder 2"/>
          <p:cNvSpPr>
            <a:spLocks noGrp="1"/>
          </p:cNvSpPr>
          <p:nvPr>
            <p:ph type="body" idx="1"/>
          </p:nvPr>
        </p:nvSpPr>
        <p:spPr bwMode="auto">
          <a:noFill/>
        </p:spPr>
        <p:txBody>
          <a:bodyPr wrap="square" numCol="1" anchor="t" anchorCtr="0" compatLnSpc="1"/>
          <a:lstStyle/>
          <a:p>
            <a:r>
              <a:rPr kumimoji="0" lang="en-US" altLang="zh-CN">
                <a:solidFill>
                  <a:schemeClr val="tx2"/>
                </a:solidFill>
                <a:latin typeface="Calibri" panose="020F0502020204030204" charset="0"/>
                <a:ea typeface="宋体" panose="02010600030101010101" pitchFamily="2" charset="-122"/>
                <a:cs typeface="Calibri" panose="020F0502020204030204" charset="0"/>
              </a:rPr>
              <a:t>Zhang Zai, “The Western Inscription,” in Wing-tsit Chan, trans., A Source Book in Chinese Philosophy (Princeton, N.J.: Princeton University Press, 1963), 497.</a:t>
            </a:r>
            <a:endParaRPr kumimoji="0" lang="zh-CN" altLang="en-US">
              <a:solidFill>
                <a:schemeClr val="tx2"/>
              </a:solidFill>
              <a:latin typeface="Calibri" panose="020F0502020204030204" charset="0"/>
              <a:ea typeface="宋体" panose="02010600030101010101" pitchFamily="2" charset="-122"/>
              <a:cs typeface="Calibri" panose="020F0502020204030204" charset="0"/>
            </a:endParaRPr>
          </a:p>
        </p:txBody>
      </p:sp>
      <p:sp>
        <p:nvSpPr>
          <p:cNvPr id="28675"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79C9703B-E683-E840-B3F3-4900A0F24C0B}" type="slidenum">
              <a:rPr kumimoji="0" lang="en-US" altLang="zh-CN" sz="1200"/>
            </a:fld>
            <a:endParaRPr kumimoji="0" lang="en-US" altLang="zh-CN"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ln>
        </p:spPr>
      </p:sp>
      <p:sp>
        <p:nvSpPr>
          <p:cNvPr id="30722" name="Notes Placeholder 2"/>
          <p:cNvSpPr>
            <a:spLocks noGrp="1"/>
          </p:cNvSpPr>
          <p:nvPr>
            <p:ph type="body" idx="1"/>
          </p:nvPr>
        </p:nvSpPr>
        <p:spPr bwMode="auto">
          <a:noFill/>
        </p:spPr>
        <p:txBody>
          <a:bodyPr wrap="square" numCol="1" anchor="t" anchorCtr="0" compatLnSpc="1"/>
          <a:lstStyle/>
          <a:p>
            <a:r>
              <a:rPr kumimoji="0" lang="en-US" altLang="zh-CN">
                <a:solidFill>
                  <a:schemeClr val="tx2"/>
                </a:solidFill>
                <a:latin typeface="Calibri" panose="020F0502020204030204" charset="0"/>
                <a:ea typeface="宋体" panose="02010600030101010101" pitchFamily="2" charset="-122"/>
                <a:cs typeface="Calibri" panose="020F0502020204030204" charset="0"/>
              </a:rPr>
              <a:t>Wang Yangming, “The Western Inscription,” in Wing-tsit Chan, trans., A Source Book in Chinese Philosophy (Princeton, N.J.: Princeton University Press, 1963), 659-660.</a:t>
            </a:r>
            <a:endParaRPr kumimoji="0" lang="zh-CN" altLang="en-US">
              <a:solidFill>
                <a:schemeClr val="tx2"/>
              </a:solidFill>
              <a:latin typeface="Calibri" panose="020F0502020204030204" charset="0"/>
              <a:ea typeface="宋体" panose="02010600030101010101" pitchFamily="2" charset="-122"/>
              <a:cs typeface="Calibri" panose="020F0502020204030204" charset="0"/>
            </a:endParaRPr>
          </a:p>
        </p:txBody>
      </p:sp>
      <p:sp>
        <p:nvSpPr>
          <p:cNvPr id="30723"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EF8DA3BE-9E88-F54A-8C0B-F573EDB1F036}" type="slidenum">
              <a:rPr kumimoji="0" lang="en-US" altLang="zh-CN" sz="1200"/>
            </a:fld>
            <a:endParaRPr kumimoji="0" lang="en-US" altLang="zh-CN"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ln>
        </p:spPr>
      </p:sp>
      <p:sp>
        <p:nvSpPr>
          <p:cNvPr id="32770" name="Notes Placeholder 2"/>
          <p:cNvSpPr>
            <a:spLocks noGrp="1"/>
          </p:cNvSpPr>
          <p:nvPr>
            <p:ph type="body" idx="1"/>
          </p:nvPr>
        </p:nvSpPr>
        <p:spPr bwMode="auto">
          <a:noFill/>
        </p:spPr>
        <p:txBody>
          <a:bodyPr wrap="square" numCol="1" anchor="t" anchorCtr="0" compatLnSpc="1"/>
          <a:lstStyle/>
          <a:p>
            <a:endParaRPr kumimoji="0" lang="zh-CN" altLang="en-US">
              <a:solidFill>
                <a:schemeClr val="tx2"/>
              </a:solidFill>
              <a:latin typeface="Calibri" panose="020F0502020204030204" charset="0"/>
              <a:ea typeface="宋体" panose="02010600030101010101" pitchFamily="2" charset="-122"/>
              <a:cs typeface="Calibri" panose="020F0502020204030204" charset="0"/>
            </a:endParaRPr>
          </a:p>
        </p:txBody>
      </p:sp>
      <p:sp>
        <p:nvSpPr>
          <p:cNvPr id="32771"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EAFE7092-BB90-2140-A325-9B7DD05DB0D4}" type="slidenum">
              <a:rPr kumimoji="0" lang="en-US" altLang="zh-CN" sz="1200"/>
            </a:fld>
            <a:endParaRPr kumimoji="0" lang="en-US" altLang="zh-CN"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ln>
        </p:spPr>
      </p:sp>
      <p:sp>
        <p:nvSpPr>
          <p:cNvPr id="34818" name="Notes Placeholder 2"/>
          <p:cNvSpPr>
            <a:spLocks noGrp="1"/>
          </p:cNvSpPr>
          <p:nvPr>
            <p:ph type="body" idx="1"/>
          </p:nvPr>
        </p:nvSpPr>
        <p:spPr bwMode="auto">
          <a:noFill/>
        </p:spPr>
        <p:txBody>
          <a:bodyPr wrap="square" numCol="1" anchor="t" anchorCtr="0" compatLnSpc="1"/>
          <a:lstStyle/>
          <a:p>
            <a:endParaRPr kumimoji="0" lang="zh-CN" altLang="en-US" dirty="0">
              <a:solidFill>
                <a:schemeClr val="tx2"/>
              </a:solidFill>
              <a:latin typeface="Calibri" panose="020F0502020204030204" charset="0"/>
              <a:ea typeface="宋体" panose="02010600030101010101" pitchFamily="2" charset="-122"/>
              <a:cs typeface="Calibri" panose="020F0502020204030204" charset="0"/>
            </a:endParaRPr>
          </a:p>
        </p:txBody>
      </p:sp>
      <p:sp>
        <p:nvSpPr>
          <p:cNvPr id="34819"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FC1582BB-D27C-2E47-8624-29A11D1C6936}" type="slidenum">
              <a:rPr kumimoji="0" lang="en-US" altLang="zh-CN" sz="1200"/>
            </a:fld>
            <a:endParaRPr kumimoji="0" lang="en-US" altLang="zh-CN"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ln>
        </p:spPr>
      </p:sp>
      <p:sp>
        <p:nvSpPr>
          <p:cNvPr id="40962"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kumimoji="0" lang="en-US">
              <a:latin typeface="Calibri" panose="020F0502020204030204" charset="0"/>
              <a:ea typeface="宋体" panose="02010600030101010101" pitchFamily="2" charset="-122"/>
            </a:endParaRPr>
          </a:p>
        </p:txBody>
      </p:sp>
      <p:sp>
        <p:nvSpPr>
          <p:cNvPr id="40963"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556917CA-C771-4C49-BF33-00C83A6EAD62}" type="slidenum">
              <a:rPr kumimoji="0" lang="en-US" altLang="zh-CN" sz="1200"/>
            </a:fld>
            <a:endParaRPr kumimoji="0" lang="en-US" altLang="zh-CN"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When combined, it means that the older generation and the younger generation are one entity. However, there are infinite generations in the past and infinite generations to come.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r>
              <a:rPr lang="en-GB" sz="1200" kern="1200" dirty="0" smtClean="0">
                <a:solidFill>
                  <a:srgbClr val="000000"/>
                </a:solidFill>
                <a:effectLst/>
                <a:latin typeface="+mn-lt"/>
                <a:ea typeface="+mn-ea"/>
                <a:cs typeface="+mn-cs"/>
              </a:rPr>
              <a:t>This character indicates that the different generations are one entity. </a:t>
            </a:r>
            <a:endParaRPr kumimoji="1" lang="zh-CN" altLang="en-US" dirty="0" smtClean="0">
              <a:solidFill>
                <a:srgbClr val="000000"/>
              </a:solidFill>
            </a:endParaRPr>
          </a:p>
          <a:p>
            <a:endParaRPr kumimoji="1" lang="zh-CN" altLang="en-US" dirty="0">
              <a:solidFill>
                <a:srgbClr val="000000"/>
              </a:solidFill>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That is why the Chinese emphasise the tradition of remembering their ancestors. Some people cannot see the point of doing so. They say, ‘You do not even know your ancestors from several hundred years ago. Why do you still hold remembrance ceremonies for them?’ </a:t>
            </a:r>
            <a:endParaRPr kumimoji="1" lang="zh-CN" altLang="en-US" dirty="0">
              <a:solidFill>
                <a:srgbClr val="000000"/>
              </a:solidFill>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i="1" kern="1200" dirty="0" smtClean="0">
                <a:solidFill>
                  <a:srgbClr val="000000"/>
                </a:solidFill>
                <a:effectLst/>
                <a:latin typeface="+mn-lt"/>
                <a:ea typeface="+mn-ea"/>
                <a:cs typeface="+mn-cs"/>
              </a:rPr>
              <a:t>The Analects of Confucius</a:t>
            </a:r>
            <a:r>
              <a:rPr lang="en-GB" sz="1200" kern="1200" dirty="0" smtClean="0">
                <a:solidFill>
                  <a:srgbClr val="000000"/>
                </a:solidFill>
                <a:effectLst/>
                <a:latin typeface="+mn-lt"/>
                <a:ea typeface="+mn-ea"/>
                <a:cs typeface="+mn-cs"/>
              </a:rPr>
              <a:t> explains, ‘Let there be careful attention to performing the funeral rites to parents, and let them be commemorated with ancestral remembrance ceremonies. Through this, the people will recover their innate virtue.’ If we can organise our parents’ funerals carefully and remember our ancestors, social customs will naturally become honest.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r>
              <a:rPr lang="en-GB" sz="1200" kern="1200" dirty="0" smtClean="0">
                <a:solidFill>
                  <a:srgbClr val="000000"/>
                </a:solidFill>
                <a:effectLst/>
                <a:latin typeface="+mn-lt"/>
                <a:ea typeface="+mn-ea"/>
                <a:cs typeface="+mn-cs"/>
              </a:rPr>
              <a:t>Why is this? If a person always keeps their ancestors in mind and can commemorate them regularly, how can they possibly not look after their parents? It is unlikely that they would remember their ancestors and disrespect their parents at the same time.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r>
              <a:rPr lang="en-GB" sz="1200" kern="1200" dirty="0" smtClean="0">
                <a:solidFill>
                  <a:srgbClr val="000000"/>
                </a:solidFill>
                <a:effectLst/>
                <a:latin typeface="+mn-lt"/>
                <a:ea typeface="+mn-ea"/>
                <a:cs typeface="+mn-cs"/>
              </a:rPr>
              <a:t>Therefore, commemorating ancestors fosters one’s awareness of kindness of others and develops one’s sense of gratitude.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endParaRPr lang="en-US" sz="1200" kern="1200" dirty="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In reference to our elders, Confucianism talks of filial piety.</a:t>
            </a:r>
            <a:r>
              <a:rPr lang="zh-TW" altLang="en-US" sz="1200" kern="1200" baseline="0" dirty="0" smtClean="0">
                <a:solidFill>
                  <a:srgbClr val="000000"/>
                </a:solidFill>
                <a:effectLst/>
                <a:latin typeface="+mn-lt"/>
                <a:ea typeface="+mn-ea"/>
                <a:cs typeface="+mn-cs"/>
              </a:rPr>
              <a:t> </a:t>
            </a:r>
            <a:r>
              <a:rPr lang="en-GB" sz="1200" kern="1200" dirty="0" smtClean="0">
                <a:solidFill>
                  <a:srgbClr val="000000"/>
                </a:solidFill>
                <a:effectLst/>
                <a:latin typeface="+mn-lt"/>
                <a:ea typeface="+mn-ea"/>
                <a:cs typeface="+mn-cs"/>
              </a:rPr>
              <a:t>In reference to our peers, the notion is extended to love amongst siblings. At its utmost, ‘all people in the world are our siblings’.</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we extend love for parents and siblings, we reach what is said in Buddhism as love that extends across all time and space.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Let’s take a look into this. What extends across time and space?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This is also in line with what </a:t>
            </a:r>
            <a:r>
              <a:rPr lang="en-GB" sz="1200" i="1" kern="1200" dirty="0" smtClean="0">
                <a:solidFill>
                  <a:srgbClr val="000000"/>
                </a:solidFill>
                <a:effectLst/>
                <a:latin typeface="+mn-lt"/>
                <a:ea typeface="+mn-ea"/>
                <a:cs typeface="+mn-cs"/>
              </a:rPr>
              <a:t>Zhuang </a:t>
            </a:r>
            <a:r>
              <a:rPr lang="en-US" altLang="zh-CN" sz="1200" i="1" kern="1200" dirty="0" smtClean="0">
                <a:solidFill>
                  <a:srgbClr val="000000"/>
                </a:solidFill>
                <a:effectLst/>
                <a:latin typeface="+mn-lt"/>
                <a:ea typeface="+mn-ea"/>
                <a:cs typeface="+mn-cs"/>
              </a:rPr>
              <a:t>Z</a:t>
            </a:r>
            <a:r>
              <a:rPr lang="en-GB" sz="1200" i="1" kern="1200" dirty="0" err="1" smtClean="0">
                <a:solidFill>
                  <a:srgbClr val="000000"/>
                </a:solidFill>
                <a:effectLst/>
                <a:latin typeface="+mn-lt"/>
                <a:ea typeface="+mn-ea"/>
                <a:cs typeface="+mn-cs"/>
              </a:rPr>
              <a:t>i</a:t>
            </a:r>
            <a:r>
              <a:rPr lang="en-GB" sz="1200" kern="1200" dirty="0" smtClean="0">
                <a:solidFill>
                  <a:srgbClr val="000000"/>
                </a:solidFill>
                <a:effectLst/>
                <a:latin typeface="+mn-lt"/>
                <a:ea typeface="+mn-ea"/>
                <a:cs typeface="+mn-cs"/>
              </a:rPr>
              <a:t> taught </a:t>
            </a:r>
            <a:r>
              <a:rPr lang="en-US" sz="1200" kern="1200" dirty="0" smtClean="0">
                <a:solidFill>
                  <a:srgbClr val="000000"/>
                </a:solidFill>
                <a:effectLst/>
                <a:latin typeface="+mn-lt"/>
                <a:ea typeface="+mn-ea"/>
                <a:cs typeface="+mn-cs"/>
              </a:rPr>
              <a:t>us </a:t>
            </a:r>
            <a:r>
              <a:rPr lang="en-GB" sz="1200" kern="1200" dirty="0" smtClean="0">
                <a:solidFill>
                  <a:srgbClr val="000000"/>
                </a:solidFill>
                <a:effectLst/>
                <a:latin typeface="+mn-lt"/>
                <a:ea typeface="+mn-ea"/>
                <a:cs typeface="+mn-cs"/>
              </a:rPr>
              <a:t>– ‘Heaven and earth coexist with me; all beings are one with me.’</a:t>
            </a:r>
            <a:r>
              <a:rPr lang="en-US" dirty="0" smtClean="0">
                <a:solidFill>
                  <a:srgbClr val="000000"/>
                </a:solidFill>
                <a:effectLst/>
              </a:rPr>
              <a:t> </a:t>
            </a:r>
            <a:endParaRPr lang="en-US" dirty="0" smtClean="0">
              <a:solidFill>
                <a:srgbClr val="000000"/>
              </a:solidFill>
              <a:effectLst/>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TW" sz="1200" kern="1200" dirty="0" smtClean="0">
              <a:solidFill>
                <a:srgbClr val="00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rgbClr val="000000"/>
                </a:solidFill>
                <a:effectLst/>
                <a:latin typeface="+mn-lt"/>
                <a:ea typeface="+mn-ea"/>
                <a:cs typeface="+mn-cs"/>
              </a:rPr>
              <a:t>Only after we fully believe in the notion of one entity, can we truly practise equity and live in harmony with others. </a:t>
            </a:r>
            <a:endParaRPr lang="en-GB" sz="1200" kern="1200" dirty="0" smtClean="0">
              <a:solidFill>
                <a:srgbClr val="00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sz="1200" kern="1200" dirty="0" smtClean="0">
              <a:solidFill>
                <a:srgbClr val="000000"/>
              </a:solidFill>
              <a:effectLst/>
              <a:latin typeface="+mn-lt"/>
              <a:ea typeface="+mn-ea"/>
              <a:cs typeface="+mn-cs"/>
            </a:endParaRPr>
          </a:p>
          <a:p>
            <a:endParaRPr lang="en-US" sz="1200" kern="1200" dirty="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smtClean="0">
                <a:effectLst/>
                <a:sym typeface="+mn-ea"/>
              </a:rPr>
              <a:t>The true self is like the sea and the false self is like the bubbles in the water. Every bubble stubbornly thinks that this bubble is me and is even in conflict with other bubbles. But those who have returned to their self-nature discover that the whole ocean is their true self. </a:t>
            </a:r>
            <a:endParaRPr lang="en-GB"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dirty="0" smtClean="0">
                <a:effectLst/>
                <a:sym typeface="+mn-ea"/>
              </a:rPr>
              <a:t>Hence, when we understand this truth, how would we ever be in conflict with others? </a:t>
            </a:r>
            <a:endParaRPr lang="en-US" kern="1200" dirty="0" smtClean="0">
              <a:solidFill>
                <a:schemeClr val="tx1"/>
              </a:solidFill>
              <a:effectLst/>
              <a:latin typeface="+mn-lt"/>
              <a:ea typeface="+mn-ea"/>
              <a:cs typeface="+mn-cs"/>
            </a:endParaRPr>
          </a:p>
          <a:p>
            <a:endParaRPr kumimoji="1" lang="zh-CN" altLang="en-US" dirty="0"/>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endParaRPr lang="en-US" altLang="zh-CN" smtClean="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5" name="Date Placeholder 4"/>
          <p:cNvSpPr>
            <a:spLocks noGrp="1"/>
          </p:cNvSpPr>
          <p:nvPr>
            <p:ph type="dt" sz="half" idx="10"/>
          </p:nvPr>
        </p:nvSpPr>
        <p:spPr/>
        <p:txBody>
          <a:bodyPr/>
          <a:lstStyle/>
          <a:p>
            <a:fld id="{D4B355DE-401A-C14C-9DE1-8D45AD15F1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endParaRPr lang="en-US" altLang="zh-CN" smtClean="0"/>
          </a:p>
        </p:txBody>
      </p:sp>
      <p:sp>
        <p:nvSpPr>
          <p:cNvPr id="4"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endParaRPr lang="en-US" altLang="zh-CN" smtClean="0"/>
          </a:p>
        </p:txBody>
      </p:sp>
      <p:sp>
        <p:nvSpPr>
          <p:cNvPr id="6"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7" name="Date Placeholder 6"/>
          <p:cNvSpPr>
            <a:spLocks noGrp="1"/>
          </p:cNvSpPr>
          <p:nvPr>
            <p:ph type="dt" sz="half" idx="10"/>
          </p:nvPr>
        </p:nvSpPr>
        <p:spPr/>
        <p:txBody>
          <a:bodyPr/>
          <a:lstStyle/>
          <a:p>
            <a:fld id="{D4B355DE-401A-C14C-9DE1-8D45AD15F11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Date Placeholder 2"/>
          <p:cNvSpPr>
            <a:spLocks noGrp="1"/>
          </p:cNvSpPr>
          <p:nvPr>
            <p:ph type="dt" sz="half" idx="10"/>
          </p:nvPr>
        </p:nvSpPr>
        <p:spPr/>
        <p:txBody>
          <a:bodyPr/>
          <a:lstStyle/>
          <a:p>
            <a:fld id="{D4B355DE-401A-C14C-9DE1-8D45AD15F11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355DE-401A-C14C-9DE1-8D45AD15F11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endParaRPr lang="en-US" altLang="zh-CN" smtClean="0"/>
          </a:p>
        </p:txBody>
      </p:sp>
      <p:sp>
        <p:nvSpPr>
          <p:cNvPr id="5" name="Date Placeholder 4"/>
          <p:cNvSpPr>
            <a:spLocks noGrp="1"/>
          </p:cNvSpPr>
          <p:nvPr>
            <p:ph type="dt" sz="half" idx="10"/>
          </p:nvPr>
        </p:nvSpPr>
        <p:spPr/>
        <p:txBody>
          <a:bodyPr/>
          <a:lstStyle/>
          <a:p>
            <a:fld id="{D4B355DE-401A-C14C-9DE1-8D45AD15F1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endParaRPr lang="en-US" altLang="zh-CN" smtClean="0"/>
          </a:p>
        </p:txBody>
      </p:sp>
      <p:sp>
        <p:nvSpPr>
          <p:cNvPr id="5" name="Date Placeholder 4"/>
          <p:cNvSpPr>
            <a:spLocks noGrp="1"/>
          </p:cNvSpPr>
          <p:nvPr>
            <p:ph type="dt" sz="half" idx="10"/>
          </p:nvPr>
        </p:nvSpPr>
        <p:spPr/>
        <p:txBody>
          <a:bodyPr/>
          <a:lstStyle/>
          <a:p>
            <a:fld id="{D4B355DE-401A-C14C-9DE1-8D45AD15F1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duotone>
              <a:schemeClr val="accent1">
                <a:shade val="45000"/>
                <a:satMod val="135000"/>
              </a:schemeClr>
              <a:prstClr val="white"/>
            </a:duotone>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355DE-401A-C14C-9DE1-8D45AD15F114}"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F802D-303A-BB44-A721-8C8686259C7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3.tiff"/></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p:cNvSpPr txBox="1">
            <a:spLocks noChangeArrowheads="1"/>
          </p:cNvSpPr>
          <p:nvPr/>
        </p:nvSpPr>
        <p:spPr bwMode="auto">
          <a:xfrm>
            <a:off x="323528" y="1124744"/>
            <a:ext cx="8640762" cy="1938992"/>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en-US" altLang="zh-CN" sz="5400" dirty="0" smtClean="0">
                <a:ea typeface="黑体" panose="02010609060101010101" charset="-122"/>
                <a:cs typeface="黑体" panose="02010609060101010101" charset="-122"/>
              </a:rPr>
              <a:t>《</a:t>
            </a:r>
            <a:r>
              <a:rPr kumimoji="0" lang="zh-CN" altLang="en-US" sz="5400" dirty="0" smtClean="0">
                <a:ea typeface="黑体" panose="02010609060101010101" charset="-122"/>
                <a:cs typeface="黑体" panose="02010609060101010101" charset="-122"/>
              </a:rPr>
              <a:t>群書治要</a:t>
            </a:r>
            <a:r>
              <a:rPr kumimoji="0" lang="en-US" altLang="zh-CN" sz="5400" dirty="0" smtClean="0">
                <a:ea typeface="黑体" panose="02010609060101010101" charset="-122"/>
                <a:cs typeface="黑体" panose="02010609060101010101" charset="-122"/>
              </a:rPr>
              <a:t>》</a:t>
            </a:r>
            <a:r>
              <a:rPr kumimoji="0" lang="zh-CN" altLang="en-US" sz="5400" dirty="0" smtClean="0">
                <a:ea typeface="黑体" panose="02010609060101010101" charset="-122"/>
                <a:cs typeface="黑体" panose="02010609060101010101" charset="-122"/>
              </a:rPr>
              <a:t>：</a:t>
            </a:r>
            <a:endParaRPr kumimoji="0" lang="en-US" altLang="zh-CN" sz="5400" dirty="0" smtClean="0">
              <a:ea typeface="黑体" panose="02010609060101010101" charset="-122"/>
              <a:cs typeface="黑体" panose="02010609060101010101" charset="-122"/>
            </a:endParaRPr>
          </a:p>
          <a:p>
            <a:pPr algn="ctr" eaLnBrk="1" hangingPunct="1">
              <a:spcBef>
                <a:spcPct val="50000"/>
              </a:spcBef>
            </a:pPr>
            <a:r>
              <a:rPr kumimoji="0" lang="zh-CN" altLang="en-US" sz="4400" dirty="0" smtClean="0">
                <a:ea typeface="黑体" panose="02010609060101010101" charset="-122"/>
                <a:cs typeface="黑体" panose="02010609060101010101" charset="-122"/>
              </a:rPr>
              <a:t>構建人類命運共同體的智慧指南</a:t>
            </a:r>
            <a:endParaRPr kumimoji="0" lang="en-US" altLang="zh-CN" sz="4400" dirty="0" smtClean="0">
              <a:ea typeface="黑体" panose="02010609060101010101" charset="-122"/>
              <a:cs typeface="黑体" panose="02010609060101010101" charset="-122"/>
            </a:endParaRPr>
          </a:p>
        </p:txBody>
      </p:sp>
      <p:sp>
        <p:nvSpPr>
          <p:cNvPr id="14338" name="Text Box 3"/>
          <p:cNvSpPr txBox="1">
            <a:spLocks noChangeArrowheads="1"/>
          </p:cNvSpPr>
          <p:nvPr/>
        </p:nvSpPr>
        <p:spPr bwMode="auto">
          <a:xfrm>
            <a:off x="971550" y="3429000"/>
            <a:ext cx="7345363" cy="3046413"/>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kumimoji="0" lang="en-US" altLang="zh-CN" sz="4800" dirty="0">
              <a:solidFill>
                <a:srgbClr val="000000"/>
              </a:solidFill>
              <a:latin typeface="楷体" panose="02010609060101010101" charset="-122"/>
              <a:ea typeface="楷体" panose="02010609060101010101" charset="-122"/>
              <a:cs typeface="楷体" panose="02010609060101010101" charset="-122"/>
            </a:endParaRPr>
          </a:p>
          <a:p>
            <a:pPr algn="ctr" eaLnBrk="1" hangingPunct="1">
              <a:spcBef>
                <a:spcPct val="50000"/>
              </a:spcBef>
            </a:pPr>
            <a:r>
              <a:rPr kumimoji="0" lang="zh-CN" altLang="en-US" sz="4800" dirty="0">
                <a:latin typeface="楷体" panose="02010609060101010101" charset="-122"/>
                <a:ea typeface="楷体" panose="02010609060101010101" charset="-122"/>
                <a:cs typeface="楷体" panose="02010609060101010101" charset="-122"/>
              </a:rPr>
              <a:t>劉  余  莉 </a:t>
            </a:r>
            <a:endParaRPr kumimoji="0" lang="zh-CN" altLang="en-US" sz="4800" dirty="0">
              <a:latin typeface="楷体" panose="02010609060101010101" charset="-122"/>
              <a:ea typeface="楷体" panose="02010609060101010101" charset="-122"/>
              <a:cs typeface="楷体" panose="02010609060101010101" charset="-122"/>
            </a:endParaRPr>
          </a:p>
          <a:p>
            <a:pPr algn="ctr" eaLnBrk="1" hangingPunct="1">
              <a:spcBef>
                <a:spcPct val="50000"/>
              </a:spcBef>
            </a:pPr>
            <a:endParaRPr kumimoji="0" lang="en-US" altLang="zh-CN" sz="4800" b="1" dirty="0">
              <a:solidFill>
                <a:schemeClr val="hlink"/>
              </a:solidFill>
              <a:latin typeface="楷体" panose="02010609060101010101" charset="-122"/>
              <a:ea typeface="楷体" panose="02010609060101010101" charset="-122"/>
              <a:cs typeface="楷体" panose="02010609060101010101" charset="-122"/>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cstate="print"/>
          <a:srcRect/>
          <a:stretch>
            <a:fillRect/>
          </a:stretch>
        </p:blipFill>
        <p:spPr bwMode="auto">
          <a:xfrm>
            <a:off x="23072" y="1748432"/>
            <a:ext cx="9120928" cy="5109568"/>
          </a:xfrm>
          <a:prstGeom prst="rect">
            <a:avLst/>
          </a:prstGeom>
          <a:noFill/>
          <a:ln w="9525">
            <a:noFill/>
            <a:miter lim="800000"/>
            <a:headEnd/>
            <a:tailEnd/>
          </a:ln>
          <a:effectLst/>
        </p:spPr>
      </p:pic>
      <p:pic>
        <p:nvPicPr>
          <p:cNvPr id="4" name="Picture 3" descr="目前顯示的是「a-孝-001.jpg」"/>
          <p:cNvPicPr>
            <a:picLocks noChangeAspect="1" noChangeArrowheads="1"/>
          </p:cNvPicPr>
          <p:nvPr/>
        </p:nvPicPr>
        <p:blipFill>
          <a:blip r:embed="rId2" cstate="print"/>
          <a:srcRect/>
          <a:stretch>
            <a:fillRect/>
          </a:stretch>
        </p:blipFill>
        <p:spPr bwMode="auto">
          <a:xfrm>
            <a:off x="2664417" y="0"/>
            <a:ext cx="3838238" cy="2036076"/>
          </a:xfrm>
          <a:prstGeom prst="rect">
            <a:avLst/>
          </a:prstGeom>
          <a:noFill/>
        </p:spPr>
      </p:pic>
      <p:sp>
        <p:nvSpPr>
          <p:cNvPr id="5" name="Rectangle 4"/>
          <p:cNvSpPr/>
          <p:nvPr/>
        </p:nvSpPr>
        <p:spPr>
          <a:xfrm>
            <a:off x="2278415" y="5518506"/>
            <a:ext cx="4610242" cy="810321"/>
          </a:xfrm>
          <a:prstGeom prst="rect">
            <a:avLst/>
          </a:prstGeom>
        </p:spPr>
        <p:txBody>
          <a:bodyPr wrap="none" lIns="192884" tIns="96442" rIns="192884" bIns="96442">
            <a:spAutoFit/>
          </a:bodyPr>
          <a:lstStyle/>
          <a:p>
            <a:r>
              <a:rPr lang="en-AU" sz="4000" dirty="0" smtClean="0">
                <a:solidFill>
                  <a:srgbClr val="002060"/>
                </a:solidFill>
              </a:rPr>
              <a:t>old  			    child</a:t>
            </a:r>
            <a:endParaRPr lang="en-AU" sz="4000" dirty="0">
              <a:solidFill>
                <a:srgbClr val="002060"/>
              </a:solidFill>
            </a:endParaRPr>
          </a:p>
        </p:txBody>
      </p:sp>
      <p:cxnSp>
        <p:nvCxnSpPr>
          <p:cNvPr id="6" name="直線單箭頭接點 6"/>
          <p:cNvCxnSpPr/>
          <p:nvPr/>
        </p:nvCxnSpPr>
        <p:spPr>
          <a:xfrm flipH="1">
            <a:off x="2011680" y="1018038"/>
            <a:ext cx="1605282" cy="1501642"/>
          </a:xfrm>
          <a:prstGeom prst="straightConnector1">
            <a:avLst/>
          </a:prstGeom>
          <a:ln w="508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6"/>
          <p:cNvCxnSpPr/>
          <p:nvPr/>
        </p:nvCxnSpPr>
        <p:spPr>
          <a:xfrm>
            <a:off x="5377139" y="1382029"/>
            <a:ext cx="1308396" cy="1137651"/>
          </a:xfrm>
          <a:prstGeom prst="straightConnector1">
            <a:avLst/>
          </a:prstGeom>
          <a:ln w="508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目前顯示的是「a-孝-006.jpg」"/>
          <p:cNvPicPr>
            <a:picLocks noChangeAspect="1" noChangeArrowheads="1"/>
          </p:cNvPicPr>
          <p:nvPr/>
        </p:nvPicPr>
        <p:blipFill>
          <a:blip r:embed="rId1" cstate="print"/>
          <a:srcRect/>
          <a:stretch>
            <a:fillRect/>
          </a:stretch>
        </p:blipFill>
        <p:spPr bwMode="auto">
          <a:xfrm>
            <a:off x="1909146" y="3808979"/>
            <a:ext cx="5420127" cy="3049021"/>
          </a:xfrm>
          <a:prstGeom prst="rect">
            <a:avLst/>
          </a:prstGeom>
          <a:noFill/>
        </p:spPr>
      </p:pic>
      <p:sp>
        <p:nvSpPr>
          <p:cNvPr id="3" name="Title 2"/>
          <p:cNvSpPr txBox="1"/>
          <p:nvPr/>
        </p:nvSpPr>
        <p:spPr>
          <a:xfrm>
            <a:off x="504410" y="442753"/>
            <a:ext cx="8229600" cy="857306"/>
          </a:xfrm>
          <a:prstGeom prst="rect">
            <a:avLst/>
          </a:prstGeom>
        </p:spPr>
        <p:txBody>
          <a:bodyPr lIns="81644" tIns="40822" rIns="81644" bIns="40822"/>
          <a:lstStyle/>
          <a:p>
            <a:pPr algn="ctr" defTabSz="815975">
              <a:spcBef>
                <a:spcPct val="0"/>
              </a:spcBef>
              <a:defRPr/>
            </a:pPr>
            <a:r>
              <a:rPr lang="en-AU" sz="4400" dirty="0">
                <a:ea typeface="+mj-ea"/>
                <a:cs typeface="+mj-cs"/>
              </a:rPr>
              <a:t>Filial piety</a:t>
            </a:r>
            <a:endParaRPr lang="en-AU" sz="4400" dirty="0">
              <a:ea typeface="+mj-ea"/>
              <a:cs typeface="+mj-cs"/>
            </a:endParaRPr>
          </a:p>
        </p:txBody>
      </p:sp>
      <p:pic>
        <p:nvPicPr>
          <p:cNvPr id="4" name="Picture 2" descr="目前顯示的是「a-孝-004.jpg」"/>
          <p:cNvPicPr>
            <a:picLocks noChangeAspect="1" noChangeArrowheads="1"/>
          </p:cNvPicPr>
          <p:nvPr/>
        </p:nvPicPr>
        <p:blipFill>
          <a:blip r:embed="rId2" cstate="print"/>
          <a:srcRect/>
          <a:stretch>
            <a:fillRect/>
          </a:stretch>
        </p:blipFill>
        <p:spPr bwMode="auto">
          <a:xfrm>
            <a:off x="0" y="1370935"/>
            <a:ext cx="4447309" cy="2501775"/>
          </a:xfrm>
          <a:prstGeom prst="rect">
            <a:avLst/>
          </a:prstGeom>
          <a:noFill/>
        </p:spPr>
      </p:pic>
      <p:pic>
        <p:nvPicPr>
          <p:cNvPr id="5" name="Picture 2" descr="目前顯示的是「a-孝-005.jpg」"/>
          <p:cNvPicPr>
            <a:picLocks noChangeAspect="1" noChangeArrowheads="1"/>
          </p:cNvPicPr>
          <p:nvPr/>
        </p:nvPicPr>
        <p:blipFill>
          <a:blip r:embed="rId3" cstate="print"/>
          <a:srcRect/>
          <a:stretch>
            <a:fillRect/>
          </a:stretch>
        </p:blipFill>
        <p:spPr bwMode="auto">
          <a:xfrm>
            <a:off x="4742088" y="1377489"/>
            <a:ext cx="4401912" cy="247305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20170318_圖文巴祭祖_圖文巴維斯布魯克\AO4I975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37280" y="3767027"/>
            <a:ext cx="5506720" cy="3090973"/>
          </a:xfrm>
          <a:prstGeom prst="rect">
            <a:avLst/>
          </a:prstGeom>
          <a:noFill/>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 y="0"/>
            <a:ext cx="5726805" cy="3271520"/>
          </a:xfrm>
          <a:prstGeom prst="rect">
            <a:avLst/>
          </a:prstGeom>
          <a:noFill/>
          <a:ln>
            <a:noFill/>
          </a:ln>
          <a:effec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8" y="3936125"/>
            <a:ext cx="5085080" cy="2921875"/>
          </a:xfrm>
          <a:prstGeom prst="rect">
            <a:avLst/>
          </a:prstGeom>
          <a:noFill/>
          <a:ln>
            <a:noFill/>
          </a:ln>
          <a:effectLst/>
        </p:spPr>
      </p:pic>
      <p:pic>
        <p:nvPicPr>
          <p:cNvPr id="11" name="Picture 2" descr="E:\20170318_圖文巴祭祖_圖文巴維斯布魯克\AO4I95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960" y="943632"/>
            <a:ext cx="5019040" cy="282339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629920" y="345441"/>
            <a:ext cx="7924800" cy="611632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GB" sz="3600" dirty="0">
                <a:solidFill>
                  <a:srgbClr val="002060"/>
                </a:solidFill>
                <a:latin typeface="+mn-lt"/>
              </a:rPr>
              <a:t>Let there be careful attention to performing the funeral rites to parents, and let them be commemorated with ancestral remembrance ceremonies. Through this, the people will recover their innate virtue</a:t>
            </a:r>
            <a:r>
              <a:rPr lang="en-GB" sz="3600" dirty="0" smtClean="0">
                <a:solidFill>
                  <a:srgbClr val="002060"/>
                </a:solidFill>
                <a:latin typeface="+mn-lt"/>
              </a:rPr>
              <a:t>.</a:t>
            </a:r>
            <a:br>
              <a:rPr lang="en-GB" sz="3600" dirty="0" smtClean="0">
                <a:solidFill>
                  <a:srgbClr val="002060"/>
                </a:solidFill>
                <a:latin typeface="+mn-lt"/>
              </a:rPr>
            </a:br>
            <a:r>
              <a:rPr lang="zh-TW" altLang="en-US" sz="1300" dirty="0" smtClean="0">
                <a:solidFill>
                  <a:srgbClr val="002060"/>
                </a:solidFill>
                <a:latin typeface="+mn-lt"/>
              </a:rPr>
              <a:t> </a:t>
            </a:r>
            <a:br>
              <a:rPr lang="en-GB" sz="4000" dirty="0" smtClean="0">
                <a:solidFill>
                  <a:srgbClr val="002060"/>
                </a:solidFill>
                <a:latin typeface="+mn-lt"/>
              </a:rPr>
            </a:br>
            <a:r>
              <a:rPr lang="zh-TW" altLang="en-US" sz="4000" dirty="0" smtClean="0">
                <a:solidFill>
                  <a:srgbClr val="002060"/>
                </a:solidFill>
                <a:latin typeface="+mn-lt"/>
              </a:rPr>
              <a:t>                                  </a:t>
            </a:r>
            <a:r>
              <a:rPr lang="en-US" altLang="zh-TW" sz="3200" i="1" dirty="0" smtClean="0">
                <a:solidFill>
                  <a:srgbClr val="002060"/>
                </a:solidFill>
                <a:latin typeface="+mn-lt"/>
              </a:rPr>
              <a:t>—— Analects</a:t>
            </a:r>
            <a:r>
              <a:rPr lang="zh-TW" altLang="en-US" sz="3200" i="1" dirty="0" smtClean="0">
                <a:solidFill>
                  <a:srgbClr val="002060"/>
                </a:solidFill>
                <a:latin typeface="+mn-lt"/>
              </a:rPr>
              <a:t> </a:t>
            </a:r>
            <a:r>
              <a:rPr lang="en-US" altLang="zh-TW" sz="3200" i="1" dirty="0" smtClean="0">
                <a:solidFill>
                  <a:srgbClr val="002060"/>
                </a:solidFill>
                <a:latin typeface="+mn-lt"/>
              </a:rPr>
              <a:t>of</a:t>
            </a:r>
            <a:r>
              <a:rPr lang="zh-TW" altLang="en-US" sz="3200" i="1" dirty="0" smtClean="0">
                <a:solidFill>
                  <a:srgbClr val="002060"/>
                </a:solidFill>
                <a:latin typeface="+mn-lt"/>
              </a:rPr>
              <a:t> </a:t>
            </a:r>
            <a:r>
              <a:rPr lang="en-US" altLang="zh-TW" sz="3200" i="1" dirty="0" smtClean="0">
                <a:solidFill>
                  <a:srgbClr val="002060"/>
                </a:solidFill>
                <a:latin typeface="+mn-lt"/>
              </a:rPr>
              <a:t>Confucius</a:t>
            </a:r>
            <a:br>
              <a:rPr lang="en-US" altLang="zh-TW" sz="3200" i="1" dirty="0" smtClean="0">
                <a:solidFill>
                  <a:srgbClr val="002060"/>
                </a:solidFill>
                <a:latin typeface="+mn-lt"/>
              </a:rPr>
            </a:br>
            <a:br>
              <a:rPr lang="en-GB" sz="3200" dirty="0" smtClean="0">
                <a:solidFill>
                  <a:srgbClr val="002060"/>
                </a:solidFill>
                <a:latin typeface="+mn-lt"/>
              </a:rPr>
            </a:br>
            <a:r>
              <a:rPr lang="zh-TW" altLang="en-US" sz="4000" dirty="0">
                <a:solidFill>
                  <a:srgbClr val="002060"/>
                </a:solidFill>
                <a:latin typeface="STKaiti" charset="-122"/>
                <a:ea typeface="STKaiti" charset="-122"/>
                <a:cs typeface="STKaiti" charset="-122"/>
              </a:rPr>
              <a:t>慎終追遠，民德</a:t>
            </a:r>
            <a:r>
              <a:rPr lang="zh-TW" altLang="en-US" sz="4000" dirty="0" smtClean="0">
                <a:solidFill>
                  <a:srgbClr val="002060"/>
                </a:solidFill>
                <a:latin typeface="STKaiti" charset="-122"/>
                <a:ea typeface="STKaiti" charset="-122"/>
                <a:cs typeface="STKaiti" charset="-122"/>
              </a:rPr>
              <a:t>歸厚</a:t>
            </a:r>
            <a:r>
              <a:rPr lang="zh-CN" altLang="en-US" sz="4000" dirty="0" smtClean="0">
                <a:solidFill>
                  <a:srgbClr val="002060"/>
                </a:solidFill>
                <a:latin typeface="STKaiti" charset="-122"/>
                <a:ea typeface="STKaiti" charset="-122"/>
                <a:cs typeface="STKaiti" charset="-122"/>
              </a:rPr>
              <a:t>矣</a:t>
            </a:r>
            <a:r>
              <a:rPr lang="zh-TW" altLang="en-US" sz="4800" dirty="0" smtClean="0">
                <a:solidFill>
                  <a:srgbClr val="002060"/>
                </a:solidFill>
                <a:latin typeface="STKaiti" charset="-122"/>
                <a:ea typeface="STKaiti" charset="-122"/>
                <a:cs typeface="STKaiti" charset="-122"/>
              </a:rPr>
              <a:t>。 </a:t>
            </a:r>
            <a:br>
              <a:rPr lang="en-US" altLang="zh-TW" sz="4000" dirty="0" smtClean="0">
                <a:solidFill>
                  <a:srgbClr val="002060"/>
                </a:solidFill>
                <a:latin typeface="STKaiti" charset="-122"/>
                <a:ea typeface="STKaiti" charset="-122"/>
                <a:cs typeface="STKaiti" charset="-122"/>
              </a:rPr>
            </a:br>
            <a:r>
              <a:rPr lang="zh-TW" altLang="en-US" sz="700" dirty="0" smtClean="0">
                <a:solidFill>
                  <a:srgbClr val="002060"/>
                </a:solidFill>
                <a:latin typeface="STKaiti" charset="-122"/>
                <a:ea typeface="STKaiti" charset="-122"/>
                <a:cs typeface="STKaiti" charset="-122"/>
              </a:rPr>
              <a:t>  </a:t>
            </a:r>
            <a:br>
              <a:rPr lang="en-GB" sz="4000" dirty="0" smtClean="0">
                <a:solidFill>
                  <a:srgbClr val="002060"/>
                </a:solidFill>
                <a:latin typeface="+mn-lt"/>
              </a:rPr>
            </a:br>
            <a:r>
              <a:rPr lang="zh-TW" altLang="en-US" sz="4000" dirty="0" smtClean="0">
                <a:solidFill>
                  <a:srgbClr val="002060"/>
                </a:solidFill>
                <a:latin typeface="+mn-lt"/>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論語</a:t>
            </a:r>
            <a:r>
              <a:rPr lang="en-US" altLang="zh-TW" sz="3200" dirty="0" smtClean="0"/>
              <a:t>·</a:t>
            </a:r>
            <a:r>
              <a:rPr lang="zh-TW" altLang="en-US" sz="3600" dirty="0" smtClean="0">
                <a:solidFill>
                  <a:srgbClr val="002060"/>
                </a:solidFill>
                <a:latin typeface="STKaiti" charset="-122"/>
                <a:ea typeface="STKaiti" charset="-122"/>
                <a:cs typeface="STKaiti" charset="-122"/>
              </a:rPr>
              <a:t>學而</a:t>
            </a:r>
            <a:r>
              <a:rPr lang="en-US" altLang="zh-TW" sz="3600" dirty="0" smtClean="0">
                <a:solidFill>
                  <a:srgbClr val="002060"/>
                </a:solidFill>
                <a:latin typeface="STKaiti" charset="-122"/>
                <a:ea typeface="STKaiti" charset="-122"/>
                <a:cs typeface="STKaiti" charset="-122"/>
              </a:rPr>
              <a:t>》</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idx="1"/>
          </p:nvPr>
        </p:nvSpPr>
        <p:spPr>
          <a:xfrm>
            <a:off x="1187450" y="1698551"/>
            <a:ext cx="6769100" cy="2038350"/>
          </a:xfrm>
        </p:spPr>
        <p:txBody>
          <a:bodyPr/>
          <a:lstStyle/>
          <a:p>
            <a:pPr algn="ctr">
              <a:buFontTx/>
              <a:buNone/>
            </a:pPr>
            <a:endParaRPr lang="zh-CN" altLang="en-US" sz="5400" b="1" dirty="0">
              <a:solidFill>
                <a:schemeClr val="accent1">
                  <a:lumMod val="75000"/>
                </a:schemeClr>
              </a:solidFill>
              <a:latin typeface="BiauKai"/>
              <a:ea typeface="BiauKai"/>
              <a:cs typeface="BiauKai"/>
            </a:endParaRPr>
          </a:p>
          <a:p>
            <a:pPr algn="ctr">
              <a:buFontTx/>
              <a:buNone/>
            </a:pPr>
            <a:r>
              <a:rPr lang="zh-TW" altLang="en-US" sz="5400" b="1" dirty="0" smtClean="0">
                <a:solidFill>
                  <a:schemeClr val="accent1">
                    <a:lumMod val="75000"/>
                  </a:schemeClr>
                </a:solidFill>
                <a:latin typeface="BiauKai"/>
                <a:ea typeface="BiauKai"/>
                <a:cs typeface="BiauKai"/>
              </a:rPr>
              <a:t>昭述</a:t>
            </a:r>
            <a:r>
              <a:rPr lang="zh-CN" altLang="en-US" sz="5400" b="1" dirty="0" smtClean="0">
                <a:solidFill>
                  <a:schemeClr val="accent1">
                    <a:lumMod val="75000"/>
                  </a:schemeClr>
                </a:solidFill>
                <a:latin typeface="BiauKai"/>
                <a:ea typeface="BiauKai"/>
                <a:cs typeface="BiauKai"/>
              </a:rPr>
              <a:t>祖德，傳承</a:t>
            </a:r>
            <a:r>
              <a:rPr lang="zh-TW" altLang="en-US" sz="5400" b="1" dirty="0">
                <a:solidFill>
                  <a:schemeClr val="accent1">
                    <a:lumMod val="75000"/>
                  </a:schemeClr>
                </a:solidFill>
                <a:latin typeface="BiauKai"/>
                <a:ea typeface="BiauKai"/>
                <a:cs typeface="BiauKai"/>
              </a:rPr>
              <a:t>家風</a:t>
            </a:r>
            <a:endParaRPr lang="zh-TW" altLang="en-US" sz="5400" b="1" dirty="0">
              <a:solidFill>
                <a:schemeClr val="accent1">
                  <a:lumMod val="75000"/>
                </a:schemeClr>
              </a:solidFill>
              <a:latin typeface="BiauKai"/>
              <a:ea typeface="BiauKai"/>
              <a:cs typeface="BiauKa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3791" y="1073426"/>
            <a:ext cx="7235687" cy="5022914"/>
          </a:xfrm>
          <a:prstGeom prst="rect">
            <a:avLst/>
          </a:prstGeom>
          <a:noFill/>
        </p:spPr>
        <p:txBody>
          <a:bodyPr wrap="square" rtlCol="0">
            <a:spAutoFit/>
          </a:bodyPr>
          <a:lstStyle/>
          <a:p>
            <a:pPr>
              <a:lnSpc>
                <a:spcPct val="120000"/>
              </a:lnSpc>
            </a:pPr>
            <a:r>
              <a:rPr lang="en-US" altLang="zh-TW" sz="4400" dirty="0">
                <a:solidFill>
                  <a:srgbClr val="002060"/>
                </a:solidFill>
              </a:rPr>
              <a:t>All</a:t>
            </a:r>
            <a:r>
              <a:rPr lang="en-GB" sz="4400" dirty="0">
                <a:solidFill>
                  <a:srgbClr val="002060"/>
                </a:solidFill>
              </a:rPr>
              <a:t> people in the world are our siblings. </a:t>
            </a:r>
            <a:r>
              <a:rPr lang="zh-TW" altLang="en-US" sz="4400" dirty="0">
                <a:solidFill>
                  <a:srgbClr val="002060"/>
                </a:solidFill>
              </a:rPr>
              <a:t> </a:t>
            </a:r>
            <a:endParaRPr lang="en-GB" altLang="zh-TW" sz="4400" dirty="0" smtClean="0">
              <a:solidFill>
                <a:srgbClr val="002060"/>
              </a:solidFill>
            </a:endParaRPr>
          </a:p>
          <a:p>
            <a:pPr algn="r">
              <a:lnSpc>
                <a:spcPct val="120000"/>
              </a:lnSpc>
            </a:pPr>
            <a:r>
              <a:rPr lang="en-US" altLang="zh-CN" sz="3200" dirty="0" smtClean="0">
                <a:solidFill>
                  <a:srgbClr val="002060"/>
                </a:solidFill>
              </a:rPr>
              <a:t>——</a:t>
            </a:r>
            <a:r>
              <a:rPr lang="zh-CN" altLang="en-US" sz="3200" dirty="0" smtClean="0">
                <a:solidFill>
                  <a:srgbClr val="002060"/>
                </a:solidFill>
              </a:rPr>
              <a:t> </a:t>
            </a:r>
            <a:r>
              <a:rPr lang="en-US" altLang="zh-TW" sz="3200" i="1" dirty="0">
                <a:solidFill>
                  <a:srgbClr val="002060"/>
                </a:solidFill>
              </a:rPr>
              <a:t>Analects</a:t>
            </a:r>
            <a:r>
              <a:rPr lang="zh-TW" altLang="en-US" sz="3200" i="1" dirty="0">
                <a:solidFill>
                  <a:srgbClr val="002060"/>
                </a:solidFill>
              </a:rPr>
              <a:t> </a:t>
            </a:r>
            <a:r>
              <a:rPr lang="en-US" altLang="zh-TW" sz="3200" i="1" dirty="0">
                <a:solidFill>
                  <a:srgbClr val="002060"/>
                </a:solidFill>
              </a:rPr>
              <a:t>of</a:t>
            </a:r>
            <a:r>
              <a:rPr lang="zh-TW" altLang="en-US" sz="3200" i="1" dirty="0">
                <a:solidFill>
                  <a:srgbClr val="002060"/>
                </a:solidFill>
              </a:rPr>
              <a:t> </a:t>
            </a:r>
            <a:r>
              <a:rPr lang="en-US" altLang="zh-TW" sz="3200" i="1" dirty="0">
                <a:solidFill>
                  <a:srgbClr val="002060"/>
                </a:solidFill>
              </a:rPr>
              <a:t>Confucius</a:t>
            </a:r>
            <a:endParaRPr lang="en-US" altLang="zh-TW" sz="3200" dirty="0">
              <a:solidFill>
                <a:srgbClr val="002060"/>
              </a:solidFill>
            </a:endParaRPr>
          </a:p>
          <a:p>
            <a:pPr>
              <a:lnSpc>
                <a:spcPct val="120000"/>
              </a:lnSpc>
            </a:pPr>
            <a:br>
              <a:rPr lang="en-GB" sz="4400" dirty="0">
                <a:solidFill>
                  <a:srgbClr val="002060"/>
                </a:solidFill>
              </a:rPr>
            </a:br>
            <a:r>
              <a:rPr lang="zh-TW" altLang="en-US" sz="4400" dirty="0">
                <a:solidFill>
                  <a:srgbClr val="002060"/>
                </a:solidFill>
                <a:latin typeface="STKaiti" charset="-122"/>
                <a:ea typeface="STKaiti" charset="-122"/>
                <a:cs typeface="STKaiti" charset="-122"/>
              </a:rPr>
              <a:t>四海</a:t>
            </a:r>
            <a:r>
              <a:rPr lang="zh-TW" altLang="en-US" sz="4400" dirty="0" smtClean="0">
                <a:solidFill>
                  <a:srgbClr val="002060"/>
                </a:solidFill>
                <a:latin typeface="STKaiti" charset="-122"/>
                <a:ea typeface="STKaiti" charset="-122"/>
                <a:cs typeface="STKaiti" charset="-122"/>
              </a:rPr>
              <a:t>之內</a:t>
            </a:r>
            <a:r>
              <a:rPr lang="zh-CN" altLang="en-US" sz="4400" dirty="0" smtClean="0">
                <a:solidFill>
                  <a:srgbClr val="002060"/>
                </a:solidFill>
                <a:latin typeface="STKaiti" charset="-122"/>
                <a:ea typeface="STKaiti" charset="-122"/>
                <a:cs typeface="STKaiti" charset="-122"/>
              </a:rPr>
              <a:t>，</a:t>
            </a:r>
            <a:r>
              <a:rPr lang="zh-TW" altLang="en-US" sz="4400" dirty="0" smtClean="0">
                <a:solidFill>
                  <a:srgbClr val="002060"/>
                </a:solidFill>
                <a:latin typeface="STKaiti" charset="-122"/>
                <a:ea typeface="STKaiti" charset="-122"/>
                <a:cs typeface="STKaiti" charset="-122"/>
              </a:rPr>
              <a:t>皆</a:t>
            </a:r>
            <a:r>
              <a:rPr lang="zh-TW" altLang="en-US" sz="4400" dirty="0">
                <a:solidFill>
                  <a:srgbClr val="002060"/>
                </a:solidFill>
                <a:latin typeface="STKaiti" charset="-122"/>
                <a:ea typeface="STKaiti" charset="-122"/>
                <a:cs typeface="STKaiti" charset="-122"/>
              </a:rPr>
              <a:t>兄弟也</a:t>
            </a:r>
            <a:r>
              <a:rPr lang="zh-TW" altLang="en-US" sz="4400" dirty="0" smtClean="0">
                <a:solidFill>
                  <a:srgbClr val="002060"/>
                </a:solidFill>
                <a:latin typeface="STKaiti" charset="-122"/>
                <a:ea typeface="STKaiti" charset="-122"/>
                <a:cs typeface="STKaiti" charset="-122"/>
              </a:rPr>
              <a:t>。</a:t>
            </a:r>
            <a:endParaRPr lang="en-US" altLang="zh-TW" sz="4400" dirty="0" smtClean="0">
              <a:solidFill>
                <a:srgbClr val="002060"/>
              </a:solidFill>
              <a:latin typeface="STKaiti" charset="-122"/>
              <a:ea typeface="STKaiti" charset="-122"/>
              <a:cs typeface="STKaiti" charset="-122"/>
            </a:endParaRPr>
          </a:p>
          <a:p>
            <a:pPr algn="r">
              <a:lnSpc>
                <a:spcPct val="120000"/>
              </a:lnSpc>
            </a:pPr>
            <a:r>
              <a:rPr lang="en-US" altLang="zh-CN" sz="3600" dirty="0" smtClean="0">
                <a:solidFill>
                  <a:srgbClr val="002060"/>
                </a:solidFill>
                <a:latin typeface="STKaiti" charset="-122"/>
                <a:ea typeface="STKaiti" charset="-122"/>
                <a:cs typeface="STKaiti" charset="-122"/>
              </a:rPr>
              <a:t>——</a:t>
            </a:r>
            <a:r>
              <a:rPr lang="zh-CN" altLang="en-US" sz="3600" dirty="0" smtClean="0">
                <a:solidFill>
                  <a:srgbClr val="002060"/>
                </a:solidFill>
                <a:latin typeface="STKaiti" charset="-122"/>
                <a:ea typeface="STKaiti" charset="-122"/>
                <a:cs typeface="STKaiti" charset="-122"/>
              </a:rPr>
              <a:t> </a:t>
            </a:r>
            <a:r>
              <a:rPr lang="en-US" altLang="zh-CN"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論語</a:t>
            </a:r>
            <a:r>
              <a:rPr lang="en-US" altLang="zh-TW" sz="3200" dirty="0" smtClean="0"/>
              <a:t>·</a:t>
            </a:r>
            <a:r>
              <a:rPr lang="zh-TW" altLang="en-US" sz="3600" dirty="0" smtClean="0">
                <a:solidFill>
                  <a:srgbClr val="002060"/>
                </a:solidFill>
                <a:latin typeface="STKaiti" charset="-122"/>
                <a:ea typeface="STKaiti" charset="-122"/>
                <a:cs typeface="STKaiti" charset="-122"/>
              </a:rPr>
              <a:t>顏淵</a:t>
            </a:r>
            <a:r>
              <a:rPr lang="en-US" altLang="zh-CN"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endParaRPr lang="en-US" altLang="zh-TW" sz="3600" dirty="0">
              <a:solidFill>
                <a:srgbClr val="002060"/>
              </a:solidFill>
              <a:latin typeface="STKaiti" charset="-122"/>
              <a:ea typeface="STKaiti" charset="-122"/>
              <a:cs typeface="STKaiti" charset="-122"/>
            </a:endParaRPr>
          </a:p>
          <a:p>
            <a:endParaRPr kumimoji="1"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01040" y="1783715"/>
            <a:ext cx="7741920" cy="32905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altLang="zh-TW" sz="4500" dirty="0" smtClean="0">
                <a:solidFill>
                  <a:srgbClr val="002060"/>
                </a:solidFill>
                <a:latin typeface="+mn-lt"/>
              </a:rPr>
              <a:t>Extend </a:t>
            </a:r>
            <a:r>
              <a:rPr lang="en-US" altLang="zh-TW" sz="4500" dirty="0">
                <a:solidFill>
                  <a:srgbClr val="002060"/>
                </a:solidFill>
                <a:latin typeface="+mn-lt"/>
              </a:rPr>
              <a:t>across all time and </a:t>
            </a:r>
            <a:r>
              <a:rPr lang="en-US" altLang="zh-TW" sz="4500" dirty="0" smtClean="0">
                <a:solidFill>
                  <a:srgbClr val="002060"/>
                </a:solidFill>
                <a:latin typeface="+mn-lt"/>
              </a:rPr>
              <a:t>space</a:t>
            </a:r>
            <a:r>
              <a:rPr lang="en-GB" altLang="zh-TW" sz="4500" dirty="0">
                <a:solidFill>
                  <a:srgbClr val="002060"/>
                </a:solidFill>
                <a:latin typeface="+mn-lt"/>
              </a:rPr>
              <a:t>.</a:t>
            </a:r>
            <a:r>
              <a:rPr lang="en-US" altLang="zh-TW" sz="4500" dirty="0" smtClean="0">
                <a:solidFill>
                  <a:srgbClr val="002060"/>
                </a:solidFill>
                <a:latin typeface="+mn-lt"/>
              </a:rPr>
              <a:t> </a:t>
            </a:r>
            <a:endParaRPr lang="en-US" sz="4500" dirty="0" smtClean="0">
              <a:solidFill>
                <a:srgbClr val="002060"/>
              </a:solidFill>
              <a:latin typeface="+mn-lt"/>
            </a:endParaRPr>
          </a:p>
          <a:p>
            <a:pPr algn="l">
              <a:lnSpc>
                <a:spcPct val="120000"/>
              </a:lnSpc>
            </a:pPr>
            <a:endParaRPr lang="en-GB" sz="3200" dirty="0" smtClean="0">
              <a:solidFill>
                <a:srgbClr val="002060"/>
              </a:solidFill>
              <a:latin typeface="+mn-lt"/>
            </a:endParaRPr>
          </a:p>
          <a:p>
            <a:pPr algn="l">
              <a:lnSpc>
                <a:spcPct val="120000"/>
              </a:lnSpc>
            </a:pPr>
            <a:br>
              <a:rPr lang="en-GB" sz="3200" dirty="0" smtClean="0">
                <a:solidFill>
                  <a:srgbClr val="002060"/>
                </a:solidFill>
                <a:latin typeface="+mn-lt"/>
              </a:rPr>
            </a:br>
            <a:r>
              <a:rPr lang="zh-TW" altLang="en-US" sz="6200" b="1" dirty="0">
                <a:solidFill>
                  <a:srgbClr val="002060"/>
                </a:solidFill>
                <a:latin typeface="STKaiti" charset="-122"/>
                <a:ea typeface="STKaiti" charset="-122"/>
                <a:cs typeface="STKaiti" charset="-122"/>
              </a:rPr>
              <a:t>竪窮三際，橫遍十方</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862" y="947060"/>
            <a:ext cx="7792278" cy="4965065"/>
          </a:xfrm>
          <a:prstGeom prst="rect">
            <a:avLst/>
          </a:prstGeom>
          <a:noFill/>
        </p:spPr>
        <p:txBody>
          <a:bodyPr wrap="square" rtlCol="0">
            <a:spAutoFit/>
          </a:bodyPr>
          <a:lstStyle/>
          <a:p>
            <a:pPr>
              <a:lnSpc>
                <a:spcPct val="120000"/>
              </a:lnSpc>
            </a:pPr>
            <a:r>
              <a:rPr lang="en-US" altLang="zh-TW" sz="4000" dirty="0">
                <a:solidFill>
                  <a:srgbClr val="002060"/>
                </a:solidFill>
              </a:rPr>
              <a:t>Heaven and earth coexist with me; all beings are one with me.</a:t>
            </a:r>
            <a:endParaRPr lang="en-GB" sz="4000" dirty="0">
              <a:solidFill>
                <a:srgbClr val="002060"/>
              </a:solidFill>
            </a:endParaRPr>
          </a:p>
          <a:p>
            <a:pPr>
              <a:lnSpc>
                <a:spcPct val="120000"/>
              </a:lnSpc>
            </a:pPr>
            <a:r>
              <a:rPr lang="en-GB" dirty="0">
                <a:solidFill>
                  <a:srgbClr val="002060"/>
                </a:solidFill>
              </a:rPr>
              <a:t> </a:t>
            </a:r>
            <a:endParaRPr lang="en-GB" dirty="0" smtClean="0">
              <a:solidFill>
                <a:srgbClr val="002060"/>
              </a:solidFill>
            </a:endParaRPr>
          </a:p>
          <a:p>
            <a:pPr algn="r">
              <a:lnSpc>
                <a:spcPct val="120000"/>
              </a:lnSpc>
            </a:pPr>
            <a:r>
              <a:rPr lang="en-US" altLang="zh-TW" sz="3200" dirty="0" smtClean="0">
                <a:solidFill>
                  <a:srgbClr val="002060"/>
                </a:solidFill>
              </a:rPr>
              <a:t> </a:t>
            </a:r>
            <a:r>
              <a:rPr lang="en-US" altLang="zh-TW" sz="3200" i="1" dirty="0" smtClean="0">
                <a:solidFill>
                  <a:srgbClr val="002060"/>
                </a:solidFill>
              </a:rPr>
              <a:t>—— Zhuang </a:t>
            </a:r>
            <a:r>
              <a:rPr lang="en-US" altLang="zh-TW" sz="3200" i="1" dirty="0" err="1" smtClean="0">
                <a:solidFill>
                  <a:srgbClr val="002060"/>
                </a:solidFill>
              </a:rPr>
              <a:t>Zi</a:t>
            </a:r>
            <a:endParaRPr lang="en-US" altLang="zh-TW" sz="3200" i="1" dirty="0" smtClean="0">
              <a:solidFill>
                <a:srgbClr val="002060"/>
              </a:solidFill>
            </a:endParaRPr>
          </a:p>
          <a:p>
            <a:pPr>
              <a:lnSpc>
                <a:spcPct val="120000"/>
              </a:lnSpc>
            </a:pPr>
            <a:endParaRPr lang="en-GB" sz="2000" dirty="0">
              <a:solidFill>
                <a:srgbClr val="002060"/>
              </a:solidFill>
            </a:endParaRPr>
          </a:p>
          <a:p>
            <a:pPr>
              <a:lnSpc>
                <a:spcPct val="120000"/>
              </a:lnSpc>
            </a:pPr>
            <a:br>
              <a:rPr lang="en-GB" sz="2000" dirty="0">
                <a:solidFill>
                  <a:srgbClr val="002060"/>
                </a:solidFill>
              </a:rPr>
            </a:br>
            <a:r>
              <a:rPr lang="zh-TW" altLang="en-US" sz="4400" b="1" dirty="0">
                <a:solidFill>
                  <a:srgbClr val="002060"/>
                </a:solidFill>
                <a:latin typeface="STKaiti" charset="-122"/>
                <a:ea typeface="STKaiti" charset="-122"/>
                <a:cs typeface="STKaiti" charset="-122"/>
              </a:rPr>
              <a:t>天地與我並生，萬物與我為一 </a:t>
            </a:r>
            <a:endParaRPr lang="en-GB" altLang="zh-TW" sz="4400" b="1" dirty="0">
              <a:solidFill>
                <a:srgbClr val="002060"/>
              </a:solidFill>
              <a:latin typeface="STKaiti" charset="-122"/>
              <a:ea typeface="STKaiti" charset="-122"/>
              <a:cs typeface="STKaiti" charset="-122"/>
            </a:endParaRPr>
          </a:p>
          <a:p>
            <a:pPr>
              <a:lnSpc>
                <a:spcPct val="120000"/>
              </a:lnSpc>
            </a:pPr>
            <a:r>
              <a:rPr lang="zh-TW" altLang="en-US" dirty="0">
                <a:solidFill>
                  <a:srgbClr val="002060"/>
                </a:solidFill>
                <a:latin typeface="STKaiti" charset="-122"/>
                <a:ea typeface="STKaiti" charset="-122"/>
                <a:cs typeface="STKaiti" charset="-122"/>
              </a:rPr>
              <a:t> </a:t>
            </a:r>
            <a:endParaRPr lang="en-US" altLang="zh-TW" dirty="0">
              <a:solidFill>
                <a:srgbClr val="002060"/>
              </a:solidFill>
              <a:latin typeface="STKaiti" charset="-122"/>
              <a:ea typeface="STKaiti" charset="-122"/>
              <a:cs typeface="STKaiti" charset="-122"/>
            </a:endParaRPr>
          </a:p>
          <a:p>
            <a:pPr algn="r">
              <a:lnSpc>
                <a:spcPct val="120000"/>
              </a:lnSpc>
            </a:pPr>
            <a:r>
              <a:rPr lang="zh-TW" altLang="en-US" sz="3200" dirty="0" smtClean="0">
                <a:latin typeface="STKaiti" charset="-122"/>
                <a:ea typeface="STKaiti" charset="-122"/>
                <a:cs typeface="STKaiti" charset="-122"/>
              </a:rPr>
              <a:t>  </a:t>
            </a:r>
            <a:r>
              <a:rPr lang="en-US" altLang="zh-TW" sz="3200" dirty="0">
                <a:solidFill>
                  <a:srgbClr val="002060"/>
                </a:solidFill>
                <a:latin typeface="STKaiti" charset="-122"/>
                <a:ea typeface="STKaiti" charset="-122"/>
                <a:cs typeface="STKaiti" charset="-122"/>
              </a:rPr>
              <a:t>——《</a:t>
            </a:r>
            <a:r>
              <a:rPr lang="zh-TW" altLang="en-US" sz="3200" dirty="0">
                <a:solidFill>
                  <a:srgbClr val="002060"/>
                </a:solidFill>
                <a:latin typeface="STKaiti" charset="-122"/>
                <a:ea typeface="STKaiti" charset="-122"/>
                <a:cs typeface="STKaiti" charset="-122"/>
              </a:rPr>
              <a:t>莊子</a:t>
            </a:r>
            <a:r>
              <a:rPr lang="en-US" altLang="zh-TW" sz="3200" dirty="0" smtClean="0">
                <a:solidFill>
                  <a:srgbClr val="002060"/>
                </a:solidFill>
                <a:latin typeface="STKaiti" charset="-122"/>
                <a:ea typeface="STKaiti" charset="-122"/>
                <a:cs typeface="STKaiti" charset="-122"/>
              </a:rPr>
              <a:t>》</a:t>
            </a:r>
            <a:endParaRPr lang="en-US" sz="32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8655" y="2459990"/>
            <a:ext cx="7807325" cy="1938020"/>
          </a:xfrm>
          <a:prstGeom prst="rect">
            <a:avLst/>
          </a:prstGeom>
          <a:noFill/>
        </p:spPr>
        <p:txBody>
          <a:bodyPr wrap="square" rtlCol="0">
            <a:spAutoFit/>
          </a:bodyPr>
          <a:lstStyle/>
          <a:p>
            <a:pPr indent="0">
              <a:buFont typeface="Arial" panose="020B0604020202020204"/>
              <a:buNone/>
            </a:pPr>
            <a:r>
              <a:rPr kumimoji="1" lang="zh-CN" altLang="en-US" sz="6000" dirty="0" smtClean="0"/>
              <a:t>構建人類命運共同體的</a:t>
            </a:r>
            <a:endParaRPr kumimoji="1" lang="zh-CN" altLang="en-US" sz="6000" dirty="0" smtClean="0"/>
          </a:p>
          <a:p>
            <a:pPr indent="0" algn="ctr">
              <a:buFont typeface="Arial" panose="020B0604020202020204"/>
              <a:buNone/>
            </a:pPr>
            <a:r>
              <a:rPr kumimoji="1" lang="zh-CN" altLang="en-US" sz="6000" dirty="0" smtClean="0"/>
              <a:t>理論基礎</a:t>
            </a:r>
            <a:endParaRPr kumimoji="1" lang="zh-CN" altLang="en-US" sz="6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406400"/>
            <a:ext cx="9144000" cy="60277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480945" y="636905"/>
            <a:ext cx="4182745" cy="2446655"/>
          </a:xfrm>
        </p:spPr>
        <p:txBody>
          <a:bodyPr>
            <a:normAutofit/>
          </a:bodyPr>
          <a:lstStyle/>
          <a:p>
            <a:pPr>
              <a:lnSpc>
                <a:spcPct val="120000"/>
              </a:lnSpc>
            </a:pPr>
            <a:r>
              <a:rPr kumimoji="0" lang="en-US" altLang="zh-CN" sz="4800" b="1" dirty="0" smtClean="0">
                <a:solidFill>
                  <a:srgbClr val="800000"/>
                </a:solidFill>
                <a:latin typeface="Calibri" panose="020F0502020204030204" charset="0"/>
                <a:ea typeface="宋体" panose="02010600030101010101" pitchFamily="2" charset="-122"/>
                <a:cs typeface="Calibri" panose="020F0502020204030204" charset="0"/>
              </a:rPr>
              <a:t>1</a:t>
            </a:r>
            <a:r>
              <a:rPr lang="zh-CN" altLang="en-US" sz="4800" b="1" dirty="0">
                <a:solidFill>
                  <a:srgbClr val="800000"/>
                </a:solidFill>
                <a:latin typeface="Calibri" panose="020F0502020204030204" charset="0"/>
                <a:ea typeface="宋体" panose="02010600030101010101" pitchFamily="2" charset="-122"/>
                <a:cs typeface="Calibri" panose="020F0502020204030204" charset="0"/>
              </a:rPr>
              <a:t>、</a:t>
            </a:r>
            <a:r>
              <a:rPr kumimoji="0" lang="zh-CN" altLang="en-US" sz="4800" b="1" dirty="0" smtClean="0">
                <a:solidFill>
                  <a:srgbClr val="800000"/>
                </a:solidFill>
                <a:latin typeface="Calibri" panose="020F0502020204030204" charset="0"/>
                <a:ea typeface="宋体" panose="02010600030101010101" pitchFamily="2" charset="-122"/>
                <a:cs typeface="Calibri" panose="020F0502020204030204" charset="0"/>
              </a:rPr>
              <a:t> </a:t>
            </a:r>
            <a:r>
              <a:rPr lang="zh-TW" altLang="en-US" sz="4800" b="1" dirty="0" smtClean="0">
                <a:solidFill>
                  <a:srgbClr val="800000"/>
                </a:solidFill>
                <a:latin typeface="Calibri" panose="020F0502020204030204" charset="0"/>
                <a:ea typeface="楷体" panose="02010609060101010101" charset="-122"/>
                <a:cs typeface="楷体" panose="02010609060101010101" charset="-122"/>
              </a:rPr>
              <a:t>仁者無敵</a:t>
            </a:r>
            <a:endParaRPr lang="en-US" altLang="zh-CN" sz="4800" dirty="0">
              <a:solidFill>
                <a:srgbClr val="7A0000"/>
              </a:solidFill>
              <a:latin typeface="Calibri" panose="020F0502020204030204" charset="0"/>
              <a:ea typeface="宋体" panose="02010600030101010101" pitchFamily="2" charset="-122"/>
              <a:cs typeface="Calibri" panose="020F0502020204030204" charset="0"/>
            </a:endParaRPr>
          </a:p>
        </p:txBody>
      </p:sp>
      <p:sp>
        <p:nvSpPr>
          <p:cNvPr id="41986" name="Content Placeholder 2"/>
          <p:cNvSpPr>
            <a:spLocks noGrp="1"/>
          </p:cNvSpPr>
          <p:nvPr>
            <p:ph idx="1"/>
          </p:nvPr>
        </p:nvSpPr>
        <p:spPr>
          <a:xfrm>
            <a:off x="1132205" y="3688080"/>
            <a:ext cx="6879590" cy="1088390"/>
          </a:xfrm>
        </p:spPr>
        <p:txBody>
          <a:bodyPr/>
          <a:lstStyle/>
          <a:p>
            <a:pPr marL="0" lvl="1" indent="0" algn="ctr">
              <a:lnSpc>
                <a:spcPct val="110000"/>
              </a:lnSpc>
              <a:buClr>
                <a:schemeClr val="hlink"/>
              </a:buClr>
              <a:buSzTx/>
              <a:buFont typeface="Wingdings" panose="05000000000000000000" charset="0"/>
              <a:buNone/>
            </a:pPr>
            <a:r>
              <a:rPr kumimoji="0" lang="zh-TW" altLang="en-US" sz="4000" b="1" dirty="0" smtClean="0">
                <a:latin typeface="楷体" panose="02010609060101010101" charset="-122"/>
                <a:ea typeface="楷体" panose="02010609060101010101" charset="-122"/>
                <a:cs typeface="楷体" panose="02010609060101010101" charset="-122"/>
              </a:rPr>
              <a:t>仁者</a:t>
            </a:r>
            <a:r>
              <a:rPr kumimoji="0" lang="zh-TW" altLang="en-US" sz="4000" b="1" dirty="0">
                <a:latin typeface="楷体" panose="02010609060101010101" charset="-122"/>
                <a:ea typeface="楷体" panose="02010609060101010101" charset="-122"/>
                <a:cs typeface="楷体" panose="02010609060101010101" charset="-122"/>
              </a:rPr>
              <a:t>無敵</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與</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世界和平</a:t>
            </a:r>
            <a:endParaRPr kumimoji="0" lang="en-US" altLang="zh-CN" sz="40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063" y="1643063"/>
            <a:ext cx="7518400" cy="4486275"/>
          </a:xfrm>
        </p:spPr>
        <p:txBody>
          <a:bodyPr/>
          <a:lstStyle/>
          <a:p>
            <a:pPr>
              <a:buFont typeface="Arial" panose="020B0604020202020204"/>
              <a:buChar char="•"/>
              <a:defRPr/>
            </a:pPr>
            <a:r>
              <a:rPr lang="en-US" altLang="zh-CN" sz="4000" b="1" dirty="0" smtClean="0">
                <a:latin typeface="Calibri" panose="020F0502020204030204" charset="0"/>
                <a:cs typeface="Calibri" panose="020F0502020204030204" charset="0"/>
              </a:rPr>
              <a:t>The benevolent person makes </a:t>
            </a:r>
            <a:r>
              <a:rPr lang="en-US" altLang="zh-CN" sz="4000" b="1" dirty="0">
                <a:latin typeface="Calibri" panose="020F0502020204030204" charset="0"/>
                <a:cs typeface="Calibri" panose="020F0502020204030204" charset="0"/>
              </a:rPr>
              <a:t> </a:t>
            </a:r>
            <a:r>
              <a:rPr lang="en-US" altLang="zh-CN" sz="4000" b="1" dirty="0" smtClean="0">
                <a:latin typeface="Calibri" panose="020F0502020204030204" charset="0"/>
                <a:cs typeface="Calibri" panose="020F0502020204030204" charset="0"/>
              </a:rPr>
              <a:t>            no enemies</a:t>
            </a:r>
            <a:r>
              <a:rPr lang="en-GB" altLang="zh-CN" sz="4000" b="1" i="1" dirty="0" smtClean="0">
                <a:latin typeface="Calibri" panose="020F0502020204030204" charset="0"/>
                <a:cs typeface="Calibri" panose="020F0502020204030204" charset="0"/>
              </a:rPr>
              <a:t>.</a:t>
            </a:r>
            <a:endParaRPr lang="en-US" altLang="zh-CN" sz="4000" b="1" i="1" dirty="0">
              <a:latin typeface="Calibri" panose="020F0502020204030204" charset="0"/>
              <a:cs typeface="Calibri" panose="020F0502020204030204" charset="0"/>
            </a:endParaRPr>
          </a:p>
          <a:p>
            <a:pPr>
              <a:buFont typeface="Arial" panose="020B0604020202020204"/>
              <a:buChar char="•"/>
              <a:defRPr/>
            </a:pPr>
            <a:endParaRPr kumimoji="0" lang="en-US" altLang="zh-TW" sz="1600" b="1" i="1" dirty="0">
              <a:latin typeface="Calibri" panose="020F0502020204030204" charset="0"/>
              <a:ea typeface="宋体" panose="02010600030101010101" pitchFamily="2" charset="-122"/>
              <a:cs typeface="Calibri" panose="020F0502020204030204" charset="0"/>
            </a:endParaRPr>
          </a:p>
          <a:p>
            <a:pPr marL="0" indent="0" algn="r">
              <a:buFont typeface="Wingdings" panose="05000000000000000000" charset="0"/>
              <a:buNone/>
              <a:defRPr/>
            </a:pPr>
            <a:r>
              <a:rPr kumimoji="0" lang="en-US" altLang="zh-TW" sz="2800" b="1" i="1" dirty="0" smtClean="0">
                <a:latin typeface="Calibri" panose="020F0502020204030204" charset="0"/>
                <a:ea typeface="宋体" panose="02010600030101010101" pitchFamily="2" charset="-122"/>
                <a:cs typeface="Calibri" panose="020F0502020204030204" charset="0"/>
              </a:rPr>
              <a:t>The Works of Mencius</a:t>
            </a:r>
            <a:r>
              <a:rPr kumimoji="0" lang="en-US" altLang="zh-TW" sz="2800" b="1" dirty="0" smtClean="0">
                <a:latin typeface="Calibri" panose="020F0502020204030204" charset="0"/>
                <a:ea typeface="宋体" panose="02010600030101010101" pitchFamily="2" charset="-122"/>
                <a:cs typeface="Calibri" panose="020F0502020204030204" charset="0"/>
              </a:rPr>
              <a:t> (1A: 5)</a:t>
            </a:r>
            <a:endParaRPr kumimoji="0" lang="en-US" altLang="zh-CN" sz="2800" b="1" dirty="0" smtClean="0">
              <a:latin typeface="Calibri" panose="020F0502020204030204" charset="0"/>
              <a:ea typeface="宋体" panose="02010600030101010101" pitchFamily="2" charset="-122"/>
              <a:cs typeface="Calibri" panose="020F0502020204030204" charset="0"/>
            </a:endParaRPr>
          </a:p>
          <a:p>
            <a:pPr marL="0" indent="0">
              <a:buFont typeface="Wingdings" panose="05000000000000000000" charset="0"/>
              <a:buNone/>
              <a:defRPr/>
            </a:pPr>
            <a:endParaRPr lang="en-GB" altLang="zh-TW" b="1" dirty="0" smtClean="0">
              <a:latin typeface="楷体" panose="02010609060101010101" charset="-122"/>
              <a:ea typeface="楷体" panose="02010609060101010101" charset="-122"/>
              <a:cs typeface="楷体" panose="02010609060101010101" charset="-122"/>
            </a:endParaRPr>
          </a:p>
          <a:p>
            <a:pPr>
              <a:buFont typeface="Arial" panose="020B0604020202020204"/>
              <a:buChar char="•"/>
              <a:defRPr/>
            </a:pPr>
            <a:r>
              <a:rPr lang="zh-TW" altLang="en-US" sz="3600" b="1" dirty="0" smtClean="0">
                <a:solidFill>
                  <a:srgbClr val="004000"/>
                </a:solidFill>
                <a:latin typeface="楷体" panose="02010609060101010101" charset="-122"/>
                <a:ea typeface="楷体" panose="02010609060101010101" charset="-122"/>
                <a:cs typeface="楷体" panose="02010609060101010101" charset="-122"/>
              </a:rPr>
              <a:t>仁者無敵</a:t>
            </a:r>
            <a:r>
              <a:rPr lang="zh-TW" altLang="zh-TW" sz="3600" b="1" dirty="0" smtClean="0">
                <a:solidFill>
                  <a:srgbClr val="004000"/>
                </a:solidFill>
                <a:latin typeface="楷体" panose="02010609060101010101" charset="-122"/>
                <a:ea typeface="楷体" panose="02010609060101010101" charset="-122"/>
                <a:cs typeface="楷体" panose="02010609060101010101" charset="-122"/>
              </a:rPr>
              <a:t>。</a:t>
            </a:r>
            <a:endParaRPr lang="en-US" altLang="zh-CN" sz="3600" b="1" dirty="0" smtClean="0">
              <a:solidFill>
                <a:srgbClr val="004000"/>
              </a:solidFill>
              <a:latin typeface="楷体" panose="02010609060101010101" charset="-122"/>
              <a:ea typeface="楷体" panose="02010609060101010101" charset="-122"/>
              <a:cs typeface="楷体" panose="02010609060101010101" charset="-122"/>
            </a:endParaRPr>
          </a:p>
          <a:p>
            <a:pPr marL="0" indent="0" algn="r">
              <a:buFont typeface="Wingdings" panose="05000000000000000000" charset="0"/>
              <a:buNone/>
              <a:defRPr/>
            </a:pPr>
            <a:r>
              <a:rPr lang="zh-TW" altLang="zh-CN" sz="2800" b="1" dirty="0" smtClean="0">
                <a:solidFill>
                  <a:srgbClr val="004000"/>
                </a:solidFill>
                <a:latin typeface="楷体" panose="02010609060101010101" charset="-122"/>
                <a:ea typeface="楷体" panose="02010609060101010101" charset="-122"/>
                <a:cs typeface="楷体" panose="02010609060101010101" charset="-122"/>
              </a:rPr>
              <a:t>《</a:t>
            </a:r>
            <a:r>
              <a:rPr lang="zh-TW" altLang="en-US" sz="2800" b="1" dirty="0" smtClean="0">
                <a:solidFill>
                  <a:srgbClr val="004000"/>
                </a:solidFill>
                <a:latin typeface="楷体" panose="02010609060101010101" charset="-122"/>
                <a:ea typeface="楷体" panose="02010609060101010101" charset="-122"/>
                <a:cs typeface="楷体" panose="02010609060101010101" charset="-122"/>
              </a:rPr>
              <a:t>孟子</a:t>
            </a:r>
            <a:r>
              <a:rPr lang="zh-TW" altLang="en-US" sz="2400" b="1" dirty="0" smtClean="0">
                <a:solidFill>
                  <a:srgbClr val="004000"/>
                </a:solidFill>
                <a:latin typeface="楷体" panose="02010609060101010101" charset="-122"/>
                <a:ea typeface="楷体" panose="02010609060101010101" charset="-122"/>
                <a:cs typeface="楷体" panose="02010609060101010101" charset="-122"/>
                <a:sym typeface="Wingdings" panose="05000000000000000000"/>
              </a:rPr>
              <a:t></a:t>
            </a:r>
            <a:r>
              <a:rPr lang="zh-TW" altLang="en-US" sz="2800" b="1" dirty="0" smtClean="0">
                <a:solidFill>
                  <a:srgbClr val="004000"/>
                </a:solidFill>
                <a:latin typeface="楷体" panose="02010609060101010101" charset="-122"/>
                <a:ea typeface="楷体" panose="02010609060101010101" charset="-122"/>
                <a:cs typeface="楷体" panose="02010609060101010101" charset="-122"/>
                <a:sym typeface="Wingdings" panose="05000000000000000000"/>
              </a:rPr>
              <a:t>梁惠王</a:t>
            </a:r>
            <a:r>
              <a:rPr lang="zh-TW" altLang="en-US" sz="2800" b="1" dirty="0" smtClean="0">
                <a:solidFill>
                  <a:srgbClr val="004000"/>
                </a:solidFill>
                <a:latin typeface="楷体" panose="02010609060101010101" charset="-122"/>
                <a:ea typeface="楷体" panose="02010609060101010101" charset="-122"/>
                <a:cs typeface="楷体" panose="02010609060101010101" charset="-122"/>
              </a:rPr>
              <a:t>上</a:t>
            </a:r>
            <a:r>
              <a:rPr lang="en-US" altLang="zh-TW" sz="2800" b="1" dirty="0" smtClean="0">
                <a:solidFill>
                  <a:srgbClr val="004000"/>
                </a:solidFill>
                <a:latin typeface="楷体" panose="02010609060101010101" charset="-122"/>
                <a:ea typeface="楷体" panose="02010609060101010101" charset="-122"/>
                <a:cs typeface="楷体" panose="02010609060101010101" charset="-122"/>
              </a:rPr>
              <a:t>》</a:t>
            </a:r>
            <a:endParaRPr lang="en-US" altLang="zh-CN" sz="2800" b="1" dirty="0" smtClean="0">
              <a:solidFill>
                <a:srgbClr val="004000"/>
              </a:solidFill>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defRPr/>
            </a:pPr>
            <a:endParaRPr lang="en-US" sz="2400" b="1" dirty="0" smtClean="0">
              <a:latin typeface="楷体" panose="02010609060101010101" charset="-122"/>
              <a:ea typeface="楷体" panose="02010609060101010101" charset="-122"/>
              <a:cs typeface="楷体" panose="02010609060101010101" charset="-122"/>
            </a:endParaRPr>
          </a:p>
          <a:p>
            <a:pPr>
              <a:defRPr/>
            </a:pPr>
            <a:endParaRPr kumimoji="0" lang="zh-CN" altLang="en-US"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p:cNvSpPr>
            <a:spLocks noGrp="1"/>
          </p:cNvSpPr>
          <p:nvPr>
            <p:ph idx="1"/>
          </p:nvPr>
        </p:nvSpPr>
        <p:spPr>
          <a:xfrm>
            <a:off x="609600" y="1643063"/>
            <a:ext cx="8153400" cy="4740275"/>
          </a:xfrm>
        </p:spPr>
        <p:txBody>
          <a:bodyPr/>
          <a:lstStyle/>
          <a:p>
            <a:pPr>
              <a:buFont typeface="Arial" panose="020B0604020202020204" pitchFamily="34" charset="0"/>
              <a:buChar char="•"/>
            </a:pPr>
            <a:r>
              <a:rPr lang="en-US" altLang="zh-CN" sz="4000" b="1" dirty="0">
                <a:latin typeface="Calibri" panose="020F0502020204030204" charset="0"/>
                <a:ea typeface="宋体" panose="02010600030101010101" pitchFamily="2" charset="-122"/>
                <a:cs typeface="Calibri" panose="020F0502020204030204" charset="0"/>
              </a:rPr>
              <a:t>The Benevolence of Onenes</a:t>
            </a:r>
            <a:r>
              <a:rPr lang="en-US" altLang="zh-TW" sz="4000" b="1" dirty="0">
                <a:latin typeface="Calibri" panose="020F0502020204030204" charset="0"/>
                <a:ea typeface="宋体" panose="02010600030101010101" pitchFamily="2" charset="-122"/>
                <a:cs typeface="Calibri" panose="020F0502020204030204" charset="0"/>
              </a:rPr>
              <a:t>s.</a:t>
            </a:r>
            <a:endParaRPr lang="en-GB" altLang="zh-TW" sz="4000" b="1" dirty="0">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pPr>
            <a:r>
              <a:rPr lang="zh-TW" altLang="en-US" sz="3600" b="1" dirty="0">
                <a:solidFill>
                  <a:srgbClr val="004000"/>
                </a:solidFill>
                <a:latin typeface="楷体" panose="02010609060101010101" charset="-122"/>
                <a:ea typeface="楷体" panose="02010609060101010101" charset="-122"/>
                <a:cs typeface="楷体" panose="02010609060101010101" charset="-122"/>
              </a:rPr>
              <a:t>一體之仁。</a:t>
            </a:r>
            <a:endParaRPr lang="en-US" altLang="zh-CN" sz="3600" b="1" dirty="0">
              <a:solidFill>
                <a:srgbClr val="004000"/>
              </a:solidFill>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pPr>
            <a:endParaRPr lang="en-US" altLang="zh-CN" sz="2400" b="1" dirty="0">
              <a:latin typeface="楷体" panose="02010609060101010101" charset="-122"/>
              <a:ea typeface="楷体" panose="02010609060101010101" charset="-122"/>
              <a:cs typeface="楷体" panose="02010609060101010101" charset="-122"/>
            </a:endParaRPr>
          </a:p>
          <a:p>
            <a:pPr>
              <a:buFont typeface="Arial" panose="020B0604020202020204" pitchFamily="34" charset="0"/>
              <a:buChar char="•"/>
            </a:pPr>
            <a:r>
              <a:rPr lang="en-US" altLang="zh-CN" sz="4000" b="1" dirty="0">
                <a:latin typeface="Calibri" panose="020F0502020204030204" charset="0"/>
                <a:ea typeface="宋体" panose="02010600030101010101" pitchFamily="2" charset="-122"/>
                <a:cs typeface="Calibri" panose="020F0502020204030204" charset="0"/>
              </a:rPr>
              <a:t>Treat others as one would wish </a:t>
            </a:r>
            <a:r>
              <a:rPr lang="en-US" altLang="zh-CN" sz="4000" b="1" dirty="0" smtClean="0">
                <a:latin typeface="Calibri" panose="020F0502020204030204" charset="0"/>
                <a:ea typeface="宋体" panose="02010600030101010101" pitchFamily="2" charset="-122"/>
                <a:cs typeface="Calibri" panose="020F0502020204030204" charset="0"/>
              </a:rPr>
              <a:t>to </a:t>
            </a:r>
            <a:r>
              <a:rPr lang="en-US" altLang="zh-CN" sz="4000" b="1" dirty="0">
                <a:latin typeface="Calibri" panose="020F0502020204030204" charset="0"/>
                <a:ea typeface="宋体" panose="02010600030101010101" pitchFamily="2" charset="-122"/>
                <a:cs typeface="Calibri" panose="020F0502020204030204" charset="0"/>
              </a:rPr>
              <a:t>be treated</a:t>
            </a:r>
            <a:r>
              <a:rPr lang="en-GB" altLang="zh-CN" sz="4000" b="1" dirty="0">
                <a:latin typeface="Calibri" panose="020F0502020204030204" charset="0"/>
                <a:ea typeface="宋体" panose="02010600030101010101" pitchFamily="2" charset="-122"/>
                <a:cs typeface="Calibri" panose="020F0502020204030204" charset="0"/>
              </a:rPr>
              <a:t>.</a:t>
            </a:r>
            <a:endParaRPr lang="en-GB" altLang="zh-CN" sz="4000" b="1" dirty="0">
              <a:latin typeface="Calibri" panose="020F0502020204030204" charset="0"/>
              <a:ea typeface="宋体" panose="02010600030101010101" pitchFamily="2" charset="-122"/>
              <a:cs typeface="Calibri" panose="020F0502020204030204" charset="0"/>
            </a:endParaRPr>
          </a:p>
          <a:p>
            <a:pPr marL="400050" lvl="1" indent="0">
              <a:buFont typeface="Wingdings" panose="05000000000000000000" charset="0"/>
              <a:buNone/>
            </a:pPr>
            <a:r>
              <a:rPr lang="zh-TW" altLang="en-US" sz="3600" b="1" dirty="0">
                <a:solidFill>
                  <a:srgbClr val="004000"/>
                </a:solidFill>
                <a:latin typeface="Calibri" panose="020F0502020204030204" charset="0"/>
                <a:ea typeface="楷体" panose="02010609060101010101" charset="-122"/>
                <a:cs typeface="楷体" panose="02010609060101010101" charset="-122"/>
              </a:rPr>
              <a:t>己所不欲，勿施於人。</a:t>
            </a:r>
            <a:endParaRPr lang="en-US" altLang="ja-JP" sz="3600" b="1" dirty="0">
              <a:solidFill>
                <a:srgbClr val="004000"/>
              </a:solidFill>
              <a:latin typeface="楷体" panose="02010609060101010101" charset="-122"/>
              <a:ea typeface="楷体" panose="02010609060101010101" charset="-122"/>
              <a:cs typeface="楷体" panose="02010609060101010101" charset="-122"/>
            </a:endParaRPr>
          </a:p>
          <a:p>
            <a:endParaRPr kumimoji="0" lang="zh-CN" altLang="en-US"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881063" y="4851400"/>
            <a:ext cx="7297737" cy="566738"/>
          </a:xfrm>
        </p:spPr>
        <p:txBody>
          <a:bodyPr/>
          <a:lstStyle/>
          <a:p>
            <a:r>
              <a:rPr lang="en-US" altLang="zh-CN" sz="2800">
                <a:latin typeface="Calibri" panose="020F0502020204030204" charset="0"/>
                <a:ea typeface="宋体" panose="02010600030101010101" pitchFamily="2" charset="-122"/>
                <a:cs typeface="Calibri" panose="020F0502020204030204" charset="0"/>
              </a:rPr>
              <a:t>Zheng He</a:t>
            </a:r>
            <a:r>
              <a:rPr lang="en-US" sz="2800">
                <a:latin typeface="Calibri" panose="020F0502020204030204" charset="0"/>
                <a:ea typeface="宋体" panose="02010600030101010101" pitchFamily="2" charset="-122"/>
                <a:cs typeface="Calibri" panose="020F0502020204030204" charset="0"/>
              </a:rPr>
              <a:t>’</a:t>
            </a:r>
            <a:r>
              <a:rPr lang="en-US" altLang="zh-CN" sz="2800">
                <a:latin typeface="Calibri" panose="020F0502020204030204" charset="0"/>
                <a:ea typeface="宋体" panose="02010600030101010101" pitchFamily="2" charset="-122"/>
                <a:cs typeface="Calibri" panose="020F0502020204030204" charset="0"/>
              </a:rPr>
              <a:t>s </a:t>
            </a:r>
            <a:r>
              <a:rPr lang="en-US" altLang="zh-TW" sz="2800">
                <a:latin typeface="Calibri" panose="020F0502020204030204" charset="0"/>
                <a:ea typeface="宋体" panose="02010600030101010101" pitchFamily="2" charset="-122"/>
                <a:cs typeface="Calibri" panose="020F0502020204030204" charset="0"/>
              </a:rPr>
              <a:t>seven </a:t>
            </a:r>
            <a:r>
              <a:rPr lang="en-US" altLang="zh-CN" sz="2800">
                <a:latin typeface="Calibri" panose="020F0502020204030204" charset="0"/>
                <a:ea typeface="宋体" panose="02010600030101010101" pitchFamily="2" charset="-122"/>
                <a:cs typeface="Calibri" panose="020F0502020204030204" charset="0"/>
              </a:rPr>
              <a:t>voyages to the Western </a:t>
            </a:r>
            <a:r>
              <a:rPr lang="en-US" altLang="zh-TW" sz="2800">
                <a:latin typeface="Calibri" panose="020F0502020204030204" charset="0"/>
                <a:ea typeface="宋体" panose="02010600030101010101" pitchFamily="2" charset="-122"/>
                <a:cs typeface="Calibri" panose="020F0502020204030204" charset="0"/>
              </a:rPr>
              <a:t>Sea</a:t>
            </a:r>
            <a:r>
              <a:rPr lang="en-US" altLang="zh-CN" sz="2800">
                <a:latin typeface="Calibri" panose="020F0502020204030204" charset="0"/>
                <a:ea typeface="宋体" panose="02010600030101010101" pitchFamily="2" charset="-122"/>
                <a:cs typeface="Calibri" panose="020F0502020204030204" charset="0"/>
              </a:rPr>
              <a:t>s</a:t>
            </a:r>
            <a:endParaRPr lang="en-US" altLang="zh-CN" sz="2800">
              <a:latin typeface="Calibri" panose="020F0502020204030204" charset="0"/>
              <a:ea typeface="宋体" panose="02010600030101010101" pitchFamily="2" charset="-122"/>
              <a:cs typeface="Calibri" panose="020F0502020204030204" charset="0"/>
            </a:endParaRPr>
          </a:p>
        </p:txBody>
      </p:sp>
      <p:sp>
        <p:nvSpPr>
          <p:cNvPr id="47106" name="Text Placeholder 3"/>
          <p:cNvSpPr>
            <a:spLocks noGrp="1"/>
          </p:cNvSpPr>
          <p:nvPr>
            <p:ph type="body" sz="half" idx="2"/>
          </p:nvPr>
        </p:nvSpPr>
        <p:spPr>
          <a:xfrm>
            <a:off x="1404938" y="5553075"/>
            <a:ext cx="6248400" cy="804863"/>
          </a:xfrm>
        </p:spPr>
        <p:txBody>
          <a:bodyPr>
            <a:normAutofit lnSpcReduction="10000"/>
          </a:bodyPr>
          <a:lstStyle/>
          <a:p>
            <a:pPr algn="ctr"/>
            <a:r>
              <a:rPr lang="en-US" altLang="zh-CN" sz="2400" b="1" dirty="0" err="1">
                <a:latin typeface="Calibri" panose="020F0502020204030204" charset="0"/>
                <a:ea typeface="宋体" panose="02010600030101010101" pitchFamily="2" charset="-122"/>
                <a:cs typeface="Calibri" panose="020F0502020204030204" charset="0"/>
              </a:rPr>
              <a:t>Zheng</a:t>
            </a:r>
            <a:r>
              <a:rPr lang="en-US" altLang="zh-CN" sz="2400" b="1" dirty="0">
                <a:latin typeface="Calibri" panose="020F0502020204030204" charset="0"/>
                <a:ea typeface="宋体" panose="02010600030101010101" pitchFamily="2" charset="-122"/>
                <a:cs typeface="Calibri" panose="020F0502020204030204" charset="0"/>
              </a:rPr>
              <a:t> He (1371-1435) </a:t>
            </a:r>
            <a:endParaRPr lang="en-US" altLang="zh-CN" sz="2400" b="1" dirty="0">
              <a:latin typeface="Calibri" panose="020F0502020204030204" charset="0"/>
              <a:ea typeface="宋体" panose="02010600030101010101" pitchFamily="2" charset="-122"/>
              <a:cs typeface="Calibri" panose="020F0502020204030204" charset="0"/>
            </a:endParaRPr>
          </a:p>
          <a:p>
            <a:pPr algn="ctr"/>
            <a:r>
              <a:rPr lang="en-US" altLang="zh-CN" sz="2400" b="1" dirty="0">
                <a:latin typeface="Calibri" panose="020F0502020204030204" charset="0"/>
                <a:ea typeface="宋体" panose="02010600030101010101" pitchFamily="2" charset="-122"/>
                <a:cs typeface="Calibri" panose="020F0502020204030204" charset="0"/>
              </a:rPr>
              <a:t>a famous naval explorer of the Ming dynasty  </a:t>
            </a:r>
            <a:endParaRPr lang="en-US" altLang="zh-CN" sz="2400" b="1" dirty="0">
              <a:latin typeface="Calibri" panose="020F0502020204030204" charset="0"/>
              <a:ea typeface="宋体" panose="02010600030101010101" pitchFamily="2" charset="-122"/>
              <a:cs typeface="Calibri" panose="020F0502020204030204" charset="0"/>
            </a:endParaRPr>
          </a:p>
          <a:p>
            <a:endParaRPr lang="en-US" b="1" dirty="0">
              <a:latin typeface="Calibri" panose="020F0502020204030204" charset="0"/>
              <a:ea typeface="宋体" panose="02010600030101010101" pitchFamily="2" charset="-122"/>
              <a:cs typeface="Calibri" panose="020F0502020204030204" charset="0"/>
            </a:endParaRPr>
          </a:p>
        </p:txBody>
      </p:sp>
      <p:pic>
        <p:nvPicPr>
          <p:cNvPr id="47107" name="图片 3" descr="6597767956540567937.jpg"/>
          <p:cNvPicPr>
            <a:picLocks noGrp="1" noChangeAspect="1"/>
          </p:cNvPicPr>
          <p:nvPr>
            <p:ph type="pic" idx="1"/>
          </p:nvPr>
        </p:nvPicPr>
        <p:blipFill>
          <a:blip r:embed="rId1">
            <a:extLst>
              <a:ext uri="{28A0092B-C50C-407E-A947-70E740481C1C}">
                <a14:useLocalDpi xmlns:a14="http://schemas.microsoft.com/office/drawing/2010/main" val="0"/>
              </a:ext>
            </a:extLst>
          </a:blip>
          <a:srcRect l="346" r="511"/>
          <a:stretch>
            <a:fillRect/>
          </a:stretch>
        </p:blipFill>
        <p:spPr>
          <a:xfrm>
            <a:off x="0" y="0"/>
            <a:ext cx="9143999" cy="4727575"/>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417" y="1152939"/>
            <a:ext cx="3660896" cy="2306970"/>
          </a:xfrm>
        </p:spPr>
        <p:txBody>
          <a:bodyPr>
            <a:normAutofit/>
          </a:bodyPr>
          <a:lstStyle/>
          <a:p>
            <a:pPr>
              <a:lnSpc>
                <a:spcPct val="150000"/>
              </a:lnSpc>
            </a:pPr>
            <a:r>
              <a:rPr kumimoji="1" lang="en-GB" altLang="zh-CN" dirty="0" smtClean="0">
                <a:solidFill>
                  <a:srgbClr val="002060"/>
                </a:solidFill>
                <a:latin typeface="+mn-lt"/>
              </a:rPr>
              <a:t>Emperor Shun</a:t>
            </a:r>
            <a:br>
              <a:rPr kumimoji="1" lang="en-GB" altLang="zh-CN" dirty="0" smtClean="0">
                <a:solidFill>
                  <a:srgbClr val="002060"/>
                </a:solidFill>
                <a:latin typeface="+mn-lt"/>
              </a:rPr>
            </a:br>
            <a:r>
              <a:rPr kumimoji="1" lang="zh-TW" altLang="en-US" dirty="0" smtClean="0">
                <a:solidFill>
                  <a:srgbClr val="002060"/>
                </a:solidFill>
                <a:latin typeface="STKaiti" charset="-122"/>
                <a:ea typeface="STKaiti" charset="-122"/>
                <a:cs typeface="STKaiti" charset="-122"/>
              </a:rPr>
              <a:t>舜帝</a:t>
            </a:r>
            <a:endParaRPr kumimoji="1" lang="zh-CN" altLang="en-US" dirty="0">
              <a:solidFill>
                <a:srgbClr val="002060"/>
              </a:solidFill>
              <a:latin typeface="+mn-lt"/>
            </a:endParaRPr>
          </a:p>
        </p:txBody>
      </p:sp>
      <p:sp>
        <p:nvSpPr>
          <p:cNvPr id="4" name="Rectangle 3"/>
          <p:cNvSpPr/>
          <p:nvPr/>
        </p:nvSpPr>
        <p:spPr>
          <a:xfrm>
            <a:off x="0" y="6276353"/>
            <a:ext cx="9144000" cy="584775"/>
          </a:xfrm>
          <a:prstGeom prst="rect">
            <a:avLst/>
          </a:prstGeom>
        </p:spPr>
        <p:txBody>
          <a:bodyPr wrap="square">
            <a:spAutoFit/>
          </a:bodyPr>
          <a:lstStyle/>
          <a:p>
            <a:r>
              <a:rPr lang="zh-CN" altLang="en-US" sz="1600" dirty="0"/>
              <a:t>By mural painting from Han dynasty - Li Ung Bin, Outlines of Chinese History, Shanghai 1914, Public Domain, https://commons.wikimedia.org/w/index.php?curid=4297913</a:t>
            </a:r>
            <a:endParaRPr lang="zh-CN" altLang="en-US" sz="1600" dirty="0"/>
          </a:p>
        </p:txBody>
      </p:sp>
      <p:pic>
        <p:nvPicPr>
          <p:cNvPr id="5" name="Picture 4"/>
          <p:cNvPicPr>
            <a:picLocks noChangeAspect="1"/>
          </p:cNvPicPr>
          <p:nvPr/>
        </p:nvPicPr>
        <p:blipFill>
          <a:blip r:embed="rId1"/>
          <a:stretch>
            <a:fillRect/>
          </a:stretch>
        </p:blipFill>
        <p:spPr>
          <a:xfrm>
            <a:off x="4675626" y="-8734"/>
            <a:ext cx="4468374" cy="618569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2136775"/>
            <a:ext cx="8430895" cy="2584450"/>
          </a:xfrm>
          <a:prstGeom prst="rect">
            <a:avLst/>
          </a:prstGeom>
          <a:noFill/>
        </p:spPr>
        <p:txBody>
          <a:bodyPr wrap="square" rtlCol="0">
            <a:spAutoFit/>
          </a:bodyPr>
          <a:lstStyle/>
          <a:p>
            <a:r>
              <a:rPr kumimoji="1" lang="zh-TW" altLang="en-US" sz="4800" dirty="0" smtClean="0">
                <a:solidFill>
                  <a:srgbClr val="002060"/>
                </a:solidFill>
              </a:rPr>
              <a:t>  </a:t>
            </a:r>
            <a:r>
              <a:rPr lang="zh-CN" altLang="en-US" sz="5400" dirty="0" smtClean="0">
                <a:solidFill>
                  <a:srgbClr val="002060"/>
                </a:solidFill>
                <a:latin typeface="STKaiti" charset="-122"/>
                <a:ea typeface="STKaiti" charset="-122"/>
                <a:cs typeface="STKaiti" charset="-122"/>
              </a:rPr>
              <a:t> </a:t>
            </a:r>
            <a:r>
              <a:rPr lang="zh-TW" altLang="en-US" sz="5400" dirty="0" smtClean="0">
                <a:solidFill>
                  <a:srgbClr val="002060"/>
                </a:solidFill>
                <a:latin typeface="STKaiti" charset="-122"/>
                <a:ea typeface="STKaiti" charset="-122"/>
                <a:cs typeface="STKaiti" charset="-122"/>
              </a:rPr>
              <a:t>真正認識到一體</a:t>
            </a:r>
            <a:r>
              <a:rPr lang="zh-TW" altLang="en-US" sz="5400" dirty="0">
                <a:solidFill>
                  <a:srgbClr val="002060"/>
                </a:solidFill>
                <a:latin typeface="STKaiti" charset="-122"/>
                <a:ea typeface="STKaiti" charset="-122"/>
                <a:cs typeface="STKaiti" charset="-122"/>
              </a:rPr>
              <a:t>是宇宙人生真相的人就是聖人，即回歸自性、明明德的人。</a:t>
            </a:r>
            <a:r>
              <a:rPr lang="en-US" sz="5400" dirty="0">
                <a:solidFill>
                  <a:srgbClr val="002060"/>
                </a:solidFill>
                <a:latin typeface="STKaiti" charset="-122"/>
                <a:ea typeface="STKaiti" charset="-122"/>
                <a:cs typeface="STKaiti" charset="-122"/>
              </a:rPr>
              <a:t> </a:t>
            </a:r>
            <a:endParaRPr lang="en-US" altLang="zh-TW" sz="5400" dirty="0" smtClean="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975360" y="711201"/>
            <a:ext cx="7437120" cy="5405119"/>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GB" sz="4100" dirty="0">
                <a:solidFill>
                  <a:srgbClr val="002060"/>
                </a:solidFill>
                <a:latin typeface="+mn-lt"/>
              </a:rPr>
              <a:t>The Way of the great Emperors Yao </a:t>
            </a:r>
            <a:r>
              <a:rPr lang="zh-TW" altLang="en-US" sz="4100" dirty="0" smtClean="0">
                <a:solidFill>
                  <a:srgbClr val="002060"/>
                </a:solidFill>
                <a:latin typeface="+mn-lt"/>
              </a:rPr>
              <a:t>   </a:t>
            </a:r>
            <a:r>
              <a:rPr lang="en-GB" sz="4100" dirty="0" smtClean="0">
                <a:solidFill>
                  <a:srgbClr val="002060"/>
                </a:solidFill>
                <a:latin typeface="+mn-lt"/>
              </a:rPr>
              <a:t>and </a:t>
            </a:r>
            <a:r>
              <a:rPr lang="en-GB" sz="4100" dirty="0">
                <a:solidFill>
                  <a:srgbClr val="002060"/>
                </a:solidFill>
                <a:latin typeface="+mn-lt"/>
              </a:rPr>
              <a:t>Shun was simply the practice of filial piety and love among siblings. </a:t>
            </a:r>
            <a:r>
              <a:rPr lang="zh-TW" altLang="en-US" sz="4100" dirty="0" smtClean="0">
                <a:solidFill>
                  <a:srgbClr val="002060"/>
                </a:solidFill>
                <a:latin typeface="+mn-lt"/>
              </a:rPr>
              <a:t> </a:t>
            </a:r>
            <a:endParaRPr lang="en-US" altLang="zh-TW" sz="4100" dirty="0" smtClean="0">
              <a:solidFill>
                <a:srgbClr val="002060"/>
              </a:solidFill>
              <a:latin typeface="+mn-lt"/>
            </a:endParaRPr>
          </a:p>
          <a:p>
            <a:pPr algn="l">
              <a:lnSpc>
                <a:spcPct val="120000"/>
              </a:lnSpc>
            </a:pPr>
            <a:r>
              <a:rPr lang="zh-TW" altLang="en-US" sz="1000" i="1" dirty="0" smtClean="0">
                <a:solidFill>
                  <a:srgbClr val="002060"/>
                </a:solidFill>
                <a:latin typeface="+mn-lt"/>
              </a:rPr>
              <a:t>             </a:t>
            </a:r>
            <a:r>
              <a:rPr lang="zh-TW" altLang="en-US" sz="2000" i="1" dirty="0" smtClean="0">
                <a:solidFill>
                  <a:srgbClr val="002060"/>
                </a:solidFill>
                <a:latin typeface="+mn-lt"/>
              </a:rPr>
              <a:t>                 </a:t>
            </a:r>
            <a:endParaRPr lang="en-US" altLang="zh-TW" sz="2000" i="1" dirty="0" smtClean="0">
              <a:solidFill>
                <a:srgbClr val="002060"/>
              </a:solidFill>
              <a:latin typeface="+mn-lt"/>
            </a:endParaRPr>
          </a:p>
          <a:p>
            <a:pPr algn="l">
              <a:lnSpc>
                <a:spcPct val="120000"/>
              </a:lnSpc>
            </a:pPr>
            <a:r>
              <a:rPr lang="en-US" altLang="zh-TW" sz="3600" i="1" dirty="0">
                <a:solidFill>
                  <a:srgbClr val="002060"/>
                </a:solidFill>
                <a:latin typeface="+mn-lt"/>
              </a:rPr>
              <a:t>		</a:t>
            </a:r>
            <a:r>
              <a:rPr lang="en-US" altLang="zh-TW" sz="3600" i="1" dirty="0" smtClean="0">
                <a:solidFill>
                  <a:srgbClr val="002060"/>
                </a:solidFill>
                <a:latin typeface="+mn-lt"/>
              </a:rPr>
              <a:t>		</a:t>
            </a:r>
            <a:r>
              <a:rPr lang="zh-TW" altLang="en-US" sz="3600" i="1" dirty="0">
                <a:solidFill>
                  <a:srgbClr val="002060"/>
                </a:solidFill>
                <a:latin typeface="+mn-lt"/>
              </a:rPr>
              <a:t> </a:t>
            </a:r>
            <a:r>
              <a:rPr lang="zh-TW" altLang="en-US" sz="3600" i="1" dirty="0" smtClean="0">
                <a:solidFill>
                  <a:srgbClr val="002060"/>
                </a:solidFill>
                <a:latin typeface="+mn-lt"/>
              </a:rPr>
              <a:t>         </a:t>
            </a:r>
            <a:r>
              <a:rPr lang="en-US" altLang="zh-TW" sz="3600" i="1" dirty="0" smtClean="0">
                <a:solidFill>
                  <a:srgbClr val="002060"/>
                </a:solidFill>
                <a:latin typeface="+mn-lt"/>
              </a:rPr>
              <a:t>—— Mencius</a:t>
            </a:r>
            <a:br>
              <a:rPr lang="en-US" altLang="zh-TW" sz="4400" i="1" dirty="0">
                <a:solidFill>
                  <a:srgbClr val="002060"/>
                </a:solidFill>
              </a:rPr>
            </a:br>
            <a:br>
              <a:rPr lang="en-GB" sz="4100" dirty="0" smtClean="0">
                <a:solidFill>
                  <a:srgbClr val="002060"/>
                </a:solidFill>
                <a:latin typeface="+mn-lt"/>
              </a:rPr>
            </a:br>
            <a:r>
              <a:rPr lang="zh-TW" altLang="en-US" sz="4100" dirty="0">
                <a:solidFill>
                  <a:srgbClr val="002060"/>
                </a:solidFill>
                <a:latin typeface="STKaiti" charset="-122"/>
                <a:ea typeface="STKaiti" charset="-122"/>
                <a:cs typeface="STKaiti" charset="-122"/>
              </a:rPr>
              <a:t>堯舜之道，</a:t>
            </a:r>
            <a:r>
              <a:rPr lang="zh-TW" altLang="en-US" sz="4100" dirty="0" smtClean="0">
                <a:solidFill>
                  <a:srgbClr val="002060"/>
                </a:solidFill>
                <a:latin typeface="STKaiti" charset="-122"/>
                <a:ea typeface="STKaiti" charset="-122"/>
                <a:cs typeface="STKaiti" charset="-122"/>
              </a:rPr>
              <a:t>孝</a:t>
            </a:r>
            <a:r>
              <a:rPr lang="zh-CN" altLang="en-US" sz="4100" dirty="0" smtClean="0">
                <a:solidFill>
                  <a:srgbClr val="002060"/>
                </a:solidFill>
                <a:latin typeface="STKaiti" charset="-122"/>
                <a:ea typeface="STKaiti" charset="-122"/>
                <a:cs typeface="STKaiti" charset="-122"/>
              </a:rPr>
              <a:t>弟</a:t>
            </a:r>
            <a:r>
              <a:rPr lang="zh-TW" altLang="en-US" sz="4100" dirty="0" smtClean="0">
                <a:solidFill>
                  <a:srgbClr val="002060"/>
                </a:solidFill>
                <a:latin typeface="STKaiti" charset="-122"/>
                <a:ea typeface="STKaiti" charset="-122"/>
                <a:cs typeface="STKaiti" charset="-122"/>
              </a:rPr>
              <a:t>而已矣</a:t>
            </a:r>
            <a:r>
              <a:rPr lang="zh-TW" altLang="en-US" sz="4100" dirty="0">
                <a:solidFill>
                  <a:srgbClr val="002060"/>
                </a:solidFill>
                <a:latin typeface="STKaiti" charset="-122"/>
                <a:ea typeface="STKaiti" charset="-122"/>
                <a:cs typeface="STKaiti" charset="-122"/>
              </a:rPr>
              <a:t>。 </a:t>
            </a:r>
            <a:endParaRPr lang="en-US" altLang="zh-TW" sz="4100" dirty="0" smtClean="0">
              <a:solidFill>
                <a:srgbClr val="002060"/>
              </a:solidFill>
              <a:latin typeface="STKaiti" charset="-122"/>
              <a:ea typeface="STKaiti" charset="-122"/>
              <a:cs typeface="STKaiti" charset="-122"/>
            </a:endParaRPr>
          </a:p>
          <a:p>
            <a:pPr algn="l">
              <a:lnSpc>
                <a:spcPct val="120000"/>
              </a:lnSpc>
            </a:pPr>
            <a:r>
              <a:rPr lang="zh-TW" altLang="en-US" sz="1300" dirty="0" smtClean="0">
                <a:solidFill>
                  <a:srgbClr val="002060"/>
                </a:solidFill>
                <a:latin typeface="STKaiti" charset="-122"/>
                <a:ea typeface="STKaiti" charset="-122"/>
                <a:cs typeface="STKaiti" charset="-122"/>
              </a:rPr>
              <a:t>  </a:t>
            </a:r>
            <a:endParaRPr lang="en-US" altLang="zh-TW" sz="1300" dirty="0" smtClean="0">
              <a:solidFill>
                <a:srgbClr val="002060"/>
              </a:solidFill>
              <a:latin typeface="STKaiti" charset="-122"/>
              <a:ea typeface="STKaiti" charset="-122"/>
              <a:cs typeface="STKaiti" charset="-122"/>
            </a:endParaRPr>
          </a:p>
          <a:p>
            <a:pPr algn="l">
              <a:lnSpc>
                <a:spcPct val="120000"/>
              </a:lnSpc>
            </a:pPr>
            <a:r>
              <a:rPr lang="zh-TW" altLang="en-US" sz="4400" dirty="0">
                <a:solidFill>
                  <a:srgbClr val="002060"/>
                </a:solidFill>
              </a:rPr>
              <a:t> </a:t>
            </a:r>
            <a:r>
              <a:rPr lang="en-US" altLang="zh-TW" sz="4400" dirty="0" smtClean="0">
                <a:solidFill>
                  <a:srgbClr val="002060"/>
                </a:solidFill>
              </a:rPr>
              <a:t>		</a:t>
            </a:r>
            <a:r>
              <a:rPr lang="en-US" altLang="zh-TW" sz="4400" dirty="0">
                <a:solidFill>
                  <a:srgbClr val="002060"/>
                </a:solidFill>
              </a:rPr>
              <a:t>	</a:t>
            </a:r>
            <a:r>
              <a:rPr lang="zh-TW" altLang="en-US" sz="4400" dirty="0">
                <a:solidFill>
                  <a:srgbClr val="002060"/>
                </a:solidFill>
              </a:rPr>
              <a:t> </a:t>
            </a:r>
            <a:r>
              <a:rPr lang="zh-TW" altLang="en-US" sz="4400" dirty="0" smtClean="0">
                <a:solidFill>
                  <a:srgbClr val="002060"/>
                </a:solidFill>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孟子</a:t>
            </a:r>
            <a:r>
              <a:rPr lang="en-US" altLang="zh-TW" sz="4000" dirty="0" smtClean="0"/>
              <a:t>·</a:t>
            </a:r>
            <a:r>
              <a:rPr lang="zh-TW" altLang="en-US" sz="3600" dirty="0">
                <a:solidFill>
                  <a:srgbClr val="002060"/>
                </a:solidFill>
                <a:latin typeface="STKaiti" charset="-122"/>
                <a:ea typeface="STKaiti" charset="-122"/>
                <a:cs typeface="STKaiti" charset="-122"/>
              </a:rPr>
              <a:t>告子下</a:t>
            </a:r>
            <a:r>
              <a:rPr lang="en-US" altLang="zh-TW" sz="3600" dirty="0">
                <a:solidFill>
                  <a:srgbClr val="002060"/>
                </a:solidFill>
                <a:latin typeface="STKaiti" charset="-122"/>
                <a:ea typeface="STKaiti" charset="-122"/>
                <a:cs typeface="STKaiti" charset="-122"/>
              </a:rPr>
              <a:t>》</a:t>
            </a:r>
            <a:endParaRPr lang="en-US" sz="3600" dirty="0">
              <a:solidFill>
                <a:srgbClr val="002060"/>
              </a:solidFill>
              <a:latin typeface="STKaiti" charset="-122"/>
              <a:ea typeface="STKaiti" charset="-122"/>
              <a:cs typeface="STKaiti" charset="-122"/>
            </a:endParaRPr>
          </a:p>
          <a:p>
            <a:pPr algn="l">
              <a:lnSpc>
                <a:spcPct val="120000"/>
              </a:lnSpc>
            </a:pPr>
            <a:r>
              <a:rPr lang="en-US" sz="4000" dirty="0" smtClean="0">
                <a:latin typeface="STKaiti" charset="-122"/>
                <a:ea typeface="STKaiti" charset="-122"/>
                <a:cs typeface="STKaiti" charset="-122"/>
              </a:rPr>
              <a:t> </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9641" y="1322125"/>
            <a:ext cx="7044359" cy="4652963"/>
          </a:xfrm>
        </p:spPr>
        <p:txBody>
          <a:bodyPr>
            <a:normAutofit/>
          </a:bodyPr>
          <a:lstStyle/>
          <a:p>
            <a:pPr marL="0" indent="0">
              <a:buNone/>
            </a:pPr>
            <a:r>
              <a:rPr kumimoji="1" lang="zh-TW" altLang="en-US" sz="6000" dirty="0" smtClean="0">
                <a:solidFill>
                  <a:srgbClr val="002060"/>
                </a:solidFill>
              </a:rPr>
              <a:t>  </a:t>
            </a:r>
            <a:endParaRPr kumimoji="1" lang="en-GB" altLang="zh-CN" sz="6000" dirty="0">
              <a:solidFill>
                <a:srgbClr val="002060"/>
              </a:solidFill>
            </a:endParaRPr>
          </a:p>
          <a:p>
            <a:pPr marL="0" indent="0">
              <a:buNone/>
            </a:pPr>
            <a:r>
              <a:rPr kumimoji="1" lang="zh-TW" altLang="en-US" sz="8800" dirty="0" smtClean="0">
                <a:solidFill>
                  <a:srgbClr val="002060"/>
                </a:solidFill>
                <a:latin typeface="STKaiti" charset="-122"/>
                <a:ea typeface="STKaiti" charset="-122"/>
                <a:cs typeface="STKaiti" charset="-122"/>
              </a:rPr>
              <a:t>化敵為友</a:t>
            </a:r>
            <a:endParaRPr kumimoji="1" lang="zh-CN" altLang="en-US" sz="88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78" y="817880"/>
            <a:ext cx="7886700" cy="5221923"/>
          </a:xfrm>
        </p:spPr>
        <p:txBody>
          <a:bodyPr>
            <a:normAutofit/>
          </a:bodyPr>
          <a:lstStyle/>
          <a:p>
            <a:pPr marL="0" indent="0">
              <a:lnSpc>
                <a:spcPct val="120000"/>
              </a:lnSpc>
              <a:buNone/>
            </a:pPr>
            <a:endParaRPr kumimoji="1" lang="en-US" altLang="zh-CN" sz="4400" dirty="0">
              <a:solidFill>
                <a:srgbClr val="002060"/>
              </a:solidFill>
            </a:endParaRPr>
          </a:p>
          <a:p>
            <a:pPr marL="0" indent="0">
              <a:lnSpc>
                <a:spcPct val="120000"/>
              </a:lnSpc>
              <a:buNone/>
            </a:pPr>
            <a:r>
              <a:rPr lang="zh-TW" altLang="en-US" sz="6000" dirty="0">
                <a:solidFill>
                  <a:srgbClr val="002060"/>
                </a:solidFill>
                <a:latin typeface="STKaiti" charset="-122"/>
                <a:ea typeface="STKaiti" charset="-122"/>
                <a:cs typeface="STKaiti" charset="-122"/>
              </a:rPr>
              <a:t>唯天下至誠為能化</a:t>
            </a:r>
            <a:r>
              <a:rPr lang="en-US" sz="6000" dirty="0">
                <a:solidFill>
                  <a:srgbClr val="002060"/>
                </a:solidFill>
                <a:latin typeface="STKaiti" charset="-122"/>
                <a:ea typeface="STKaiti" charset="-122"/>
                <a:cs typeface="STKaiti" charset="-122"/>
              </a:rPr>
              <a:t> </a:t>
            </a:r>
            <a:endParaRPr lang="en-US" sz="6000" dirty="0" smtClean="0">
              <a:solidFill>
                <a:srgbClr val="002060"/>
              </a:solidFill>
              <a:latin typeface="STKaiti" charset="-122"/>
              <a:ea typeface="STKaiti" charset="-122"/>
              <a:cs typeface="STKaiti" charset="-122"/>
            </a:endParaRPr>
          </a:p>
          <a:p>
            <a:pPr marL="0" indent="0">
              <a:lnSpc>
                <a:spcPct val="120000"/>
              </a:lnSpc>
              <a:buNone/>
            </a:pPr>
            <a:r>
              <a:rPr kumimoji="1" lang="en-US" altLang="zh-TW" sz="6000" dirty="0" smtClean="0">
                <a:solidFill>
                  <a:srgbClr val="002060"/>
                </a:solidFill>
                <a:latin typeface="STKaiti" charset="-122"/>
                <a:ea typeface="STKaiti" charset="-122"/>
                <a:cs typeface="STKaiti" charset="-122"/>
              </a:rPr>
              <a:t>					</a:t>
            </a:r>
            <a:r>
              <a:rPr kumimoji="1" lang="en-US" altLang="zh-TW" sz="4800" dirty="0" smtClean="0">
                <a:solidFill>
                  <a:srgbClr val="002060"/>
                </a:solidFill>
                <a:latin typeface="STKaiti" charset="-122"/>
                <a:ea typeface="STKaiti" charset="-122"/>
                <a:cs typeface="STKaiti" charset="-122"/>
              </a:rPr>
              <a:t>《</a:t>
            </a:r>
            <a:r>
              <a:rPr kumimoji="1" lang="zh-TW" altLang="en-US" sz="4800" dirty="0" smtClean="0">
                <a:solidFill>
                  <a:srgbClr val="002060"/>
                </a:solidFill>
                <a:latin typeface="STKaiti" charset="-122"/>
                <a:ea typeface="STKaiti" charset="-122"/>
                <a:cs typeface="STKaiti" charset="-122"/>
              </a:rPr>
              <a:t>中庸</a:t>
            </a:r>
            <a:r>
              <a:rPr kumimoji="1" lang="en-US" altLang="zh-TW" sz="4800" dirty="0" smtClean="0">
                <a:solidFill>
                  <a:srgbClr val="002060"/>
                </a:solidFill>
                <a:latin typeface="STKaiti" charset="-122"/>
                <a:ea typeface="STKaiti" charset="-122"/>
                <a:cs typeface="STKaiti" charset="-122"/>
              </a:rPr>
              <a:t>》</a:t>
            </a:r>
            <a:endParaRPr kumimoji="1" lang="zh-CN" altLang="en-US" sz="5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2360"/>
            <a:ext cx="7886700" cy="4652963"/>
          </a:xfrm>
        </p:spPr>
        <p:txBody>
          <a:bodyPr>
            <a:normAutofit/>
          </a:bodyPr>
          <a:lstStyle/>
          <a:p>
            <a:pPr marL="0" indent="0">
              <a:buNone/>
            </a:pPr>
            <a:r>
              <a:rPr kumimoji="1" lang="zh-TW" altLang="en-US" sz="4400" dirty="0" smtClean="0">
                <a:solidFill>
                  <a:srgbClr val="002060"/>
                </a:solidFill>
              </a:rPr>
              <a:t>  </a:t>
            </a:r>
            <a:endParaRPr kumimoji="1" lang="en-GB" altLang="zh-CN" sz="4400" dirty="0">
              <a:solidFill>
                <a:srgbClr val="002060"/>
              </a:solidFill>
            </a:endParaRPr>
          </a:p>
          <a:p>
            <a:pPr marL="0" indent="0">
              <a:buNone/>
            </a:pPr>
            <a:r>
              <a:rPr lang="zh-TW" altLang="en-US" sz="6600" dirty="0">
                <a:solidFill>
                  <a:srgbClr val="002060"/>
                </a:solidFill>
                <a:latin typeface="STKaiti" charset="-122"/>
                <a:ea typeface="STKaiti" charset="-122"/>
                <a:cs typeface="STKaiti" charset="-122"/>
              </a:rPr>
              <a:t>冤冤相報，沒完沒了</a:t>
            </a:r>
            <a:endParaRPr kumimoji="1" lang="zh-CN" altLang="en-US" sz="66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Text Box 2"/>
          <p:cNvSpPr txBox="1">
            <a:spLocks noChangeArrowheads="1"/>
          </p:cNvSpPr>
          <p:nvPr/>
        </p:nvSpPr>
        <p:spPr bwMode="auto">
          <a:xfrm>
            <a:off x="474980" y="1183005"/>
            <a:ext cx="8194040" cy="4692650"/>
          </a:xfrm>
          <a:prstGeom prst="rect">
            <a:avLst/>
          </a:prstGeom>
          <a:noFill/>
          <a:ln>
            <a:noFill/>
          </a:ln>
          <a:effectLst/>
        </p:spPr>
        <p:txBody>
          <a:bodyPr wrap="square">
            <a:spAutoFit/>
          </a:bodyPr>
          <a:lstStyle/>
          <a:p>
            <a:pPr algn="l">
              <a:spcBef>
                <a:spcPct val="50000"/>
              </a:spcBef>
              <a:defRPr/>
            </a:pPr>
            <a:r>
              <a:rPr lang="zh-CN" altLang="en-GB" sz="3600" b="1" dirty="0">
                <a:latin typeface="宋体" panose="02010600030101010101" pitchFamily="2" charset="-122"/>
              </a:rPr>
              <a:t>人類的生存沒有比今天更危險的時代了。這種對人類生存的威脅，是人類自己招致的。如果人把自己的技術濫用于利己主義、邪門歪道和罪惡目的，就有致命的危險。正因如此，它才遠比地震、火山爆發、暴風、洪水、乾旱、病毒、細菌，還有鯊魚和猛虎，更</a:t>
            </a:r>
            <a:r>
              <a:rPr lang="zh-CN" altLang="en-GB" sz="3600" b="1" dirty="0" smtClean="0">
                <a:latin typeface="宋体" panose="02010600030101010101" pitchFamily="2" charset="-122"/>
              </a:rPr>
              <a:t>加危險</a:t>
            </a:r>
            <a:r>
              <a:rPr lang="zh-CN" altLang="en-GB" sz="3600" b="1" dirty="0">
                <a:latin typeface="宋体" panose="02010600030101010101" pitchFamily="2" charset="-122"/>
              </a:rPr>
              <a:t>。</a:t>
            </a:r>
            <a:r>
              <a:rPr lang="zh-CN" altLang="en-GB" sz="4400" dirty="0" smtClean="0">
                <a:latin typeface="宋体" panose="02010600030101010101" pitchFamily="2" charset="-122"/>
              </a:rPr>
              <a:t> </a:t>
            </a:r>
            <a:r>
              <a:rPr lang="zh-CN" altLang="en-US" sz="4400" dirty="0" smtClean="0">
                <a:latin typeface="宋体" panose="02010600030101010101" pitchFamily="2" charset="-122"/>
              </a:rPr>
              <a:t>                                                    </a:t>
            </a:r>
            <a:endParaRPr lang="zh-CN" altLang="en-US" sz="4400" dirty="0" smtClean="0">
              <a:latin typeface="宋体" panose="02010600030101010101" pitchFamily="2" charset="-122"/>
            </a:endParaRPr>
          </a:p>
          <a:p>
            <a:pPr algn="r">
              <a:spcBef>
                <a:spcPct val="50000"/>
              </a:spcBef>
              <a:defRPr/>
            </a:pPr>
            <a:r>
              <a:rPr lang="en-US" altLang="zh-CN" sz="2600" dirty="0" smtClean="0">
                <a:latin typeface="宋体" panose="02010600030101010101" pitchFamily="2" charset="-122"/>
              </a:rPr>
              <a:t>——</a:t>
            </a:r>
            <a:r>
              <a:rPr lang="zh-CN" altLang="en-US" sz="2600" dirty="0" smtClean="0">
                <a:latin typeface="宋体" panose="02010600030101010101" pitchFamily="2" charset="-122"/>
              </a:rPr>
              <a:t>湯因比</a:t>
            </a:r>
            <a:endParaRPr lang="en-US" altLang="zh-CN" sz="2600" dirty="0">
              <a:latin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092" y="436534"/>
            <a:ext cx="7886700" cy="5201603"/>
          </a:xfrm>
        </p:spPr>
        <p:txBody>
          <a:bodyPr>
            <a:normAutofit/>
          </a:bodyPr>
          <a:lstStyle/>
          <a:p>
            <a:pPr marL="0" indent="0">
              <a:lnSpc>
                <a:spcPct val="120000"/>
              </a:lnSpc>
              <a:buNone/>
            </a:pPr>
            <a:endParaRPr lang="en-GB" sz="4800" dirty="0" smtClean="0">
              <a:solidFill>
                <a:srgbClr val="002060"/>
              </a:solidFill>
            </a:endParaRPr>
          </a:p>
          <a:p>
            <a:pPr marL="0" indent="0">
              <a:lnSpc>
                <a:spcPct val="120000"/>
              </a:lnSpc>
              <a:buNone/>
            </a:pPr>
            <a:r>
              <a:rPr lang="zh-TW" altLang="en-US" sz="5400" dirty="0">
                <a:solidFill>
                  <a:srgbClr val="002060"/>
                </a:solidFill>
                <a:latin typeface="STKaiti" charset="-122"/>
                <a:ea typeface="STKaiti" charset="-122"/>
                <a:cs typeface="STKaiti" charset="-122"/>
              </a:rPr>
              <a:t>中華優秀傳統文化的神奇作用就是能夠達到人與人之間的和諧。</a:t>
            </a:r>
            <a:endParaRPr kumimoji="1" lang="en-GB" altLang="zh-CN" sz="5400" dirty="0">
              <a:solidFill>
                <a:srgbClr val="002060"/>
              </a:solidFill>
              <a:latin typeface="STKaiti" charset="-122"/>
              <a:ea typeface="STKaiti" charset="-122"/>
              <a:cs typeface="STKaiti" charset="-122"/>
            </a:endParaRPr>
          </a:p>
          <a:p>
            <a:pPr marL="0" indent="0">
              <a:lnSpc>
                <a:spcPct val="120000"/>
              </a:lnSpc>
              <a:buNone/>
            </a:pPr>
            <a:endParaRPr kumimoji="1" lang="zh-CN" altLang="en-US" sz="4800" dirty="0">
              <a:solidFill>
                <a:srgbClr val="00206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95" y="373380"/>
            <a:ext cx="6913245" cy="6111240"/>
          </a:xfrm>
        </p:spPr>
        <p:txBody>
          <a:bodyPr>
            <a:noAutofit/>
          </a:bodyPr>
          <a:lstStyle/>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在這</a:t>
            </a:r>
            <a:r>
              <a:rPr lang="zh-TW" altLang="en-US" sz="4500" dirty="0">
                <a:solidFill>
                  <a:srgbClr val="002060"/>
                </a:solidFill>
                <a:latin typeface="STKaiti" charset="-122"/>
                <a:ea typeface="STKaiti" charset="-122"/>
                <a:cs typeface="STKaiti" charset="-122"/>
              </a:rPr>
              <a:t>個</a:t>
            </a:r>
            <a:r>
              <a:rPr lang="zh-TW" altLang="en-US" sz="4500" dirty="0" smtClean="0">
                <a:solidFill>
                  <a:srgbClr val="002060"/>
                </a:solidFill>
                <a:latin typeface="STKaiti" charset="-122"/>
                <a:ea typeface="STKaiti" charset="-122"/>
                <a:cs typeface="STKaiti" charset="-122"/>
              </a:rPr>
              <a:t>世界上</a:t>
            </a:r>
            <a:endParaRPr lang="en-US" altLang="zh-TW" sz="4500" dirty="0" smtClean="0">
              <a:solidFill>
                <a:srgbClr val="002060"/>
              </a:solidFill>
              <a:latin typeface="STKaiti" charset="-122"/>
              <a:ea typeface="STKaiti" charset="-122"/>
              <a:cs typeface="STKaiti" charset="-122"/>
            </a:endParaRPr>
          </a:p>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沒有我恨</a:t>
            </a:r>
            <a:r>
              <a:rPr lang="zh-TW" altLang="en-US" sz="4500" dirty="0">
                <a:solidFill>
                  <a:srgbClr val="002060"/>
                </a:solidFill>
                <a:latin typeface="STKaiti" charset="-122"/>
                <a:ea typeface="STKaiti" charset="-122"/>
                <a:cs typeface="STKaiti" charset="-122"/>
              </a:rPr>
              <a:t>的人</a:t>
            </a:r>
            <a:r>
              <a:rPr lang="zh-TW" altLang="en-US" sz="4500" dirty="0" smtClean="0">
                <a:solidFill>
                  <a:srgbClr val="002060"/>
                </a:solidFill>
                <a:latin typeface="STKaiti" charset="-122"/>
                <a:ea typeface="STKaiti" charset="-122"/>
                <a:cs typeface="STKaiti" charset="-122"/>
              </a:rPr>
              <a:t>，</a:t>
            </a:r>
            <a:endParaRPr lang="en-US" altLang="zh-TW" sz="4500" dirty="0" smtClean="0">
              <a:solidFill>
                <a:srgbClr val="002060"/>
              </a:solidFill>
              <a:latin typeface="STKaiti" charset="-122"/>
              <a:ea typeface="STKaiti" charset="-122"/>
              <a:cs typeface="STKaiti" charset="-122"/>
            </a:endParaRPr>
          </a:p>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沒</a:t>
            </a:r>
            <a:r>
              <a:rPr lang="zh-TW" altLang="en-US" sz="4500" dirty="0">
                <a:solidFill>
                  <a:srgbClr val="002060"/>
                </a:solidFill>
                <a:latin typeface="STKaiti" charset="-122"/>
                <a:ea typeface="STKaiti" charset="-122"/>
                <a:cs typeface="STKaiti" charset="-122"/>
              </a:rPr>
              <a:t>有我不能原諒的人</a:t>
            </a:r>
            <a:r>
              <a:rPr lang="zh-TW" altLang="en-US" sz="4500" dirty="0" smtClean="0">
                <a:solidFill>
                  <a:srgbClr val="002060"/>
                </a:solidFill>
                <a:latin typeface="STKaiti" charset="-122"/>
                <a:ea typeface="STKaiti" charset="-122"/>
                <a:cs typeface="STKaiti" charset="-122"/>
              </a:rPr>
              <a:t>，</a:t>
            </a:r>
            <a:endParaRPr lang="en-US" altLang="zh-TW" sz="4500" dirty="0" smtClean="0">
              <a:solidFill>
                <a:srgbClr val="002060"/>
              </a:solidFill>
              <a:latin typeface="STKaiti" charset="-122"/>
              <a:ea typeface="STKaiti" charset="-122"/>
              <a:cs typeface="STKaiti" charset="-122"/>
            </a:endParaRPr>
          </a:p>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沒</a:t>
            </a:r>
            <a:r>
              <a:rPr lang="zh-TW" altLang="en-US" sz="4500" dirty="0">
                <a:solidFill>
                  <a:srgbClr val="002060"/>
                </a:solidFill>
                <a:latin typeface="STKaiti" charset="-122"/>
                <a:ea typeface="STKaiti" charset="-122"/>
                <a:cs typeface="STKaiti" charset="-122"/>
              </a:rPr>
              <a:t>有我不愛的</a:t>
            </a:r>
            <a:r>
              <a:rPr lang="zh-TW" altLang="en-US" sz="4500" dirty="0" smtClean="0">
                <a:solidFill>
                  <a:srgbClr val="002060"/>
                </a:solidFill>
                <a:latin typeface="STKaiti" charset="-122"/>
                <a:ea typeface="STKaiti" charset="-122"/>
                <a:cs typeface="STKaiti" charset="-122"/>
              </a:rPr>
              <a:t>人。</a:t>
            </a:r>
            <a:endParaRPr lang="en-US" altLang="zh-TW" sz="4500" dirty="0" smtClean="0">
              <a:solidFill>
                <a:srgbClr val="002060"/>
              </a:solidFill>
              <a:latin typeface="STKaiti" charset="-122"/>
              <a:ea typeface="STKaiti" charset="-122"/>
              <a:cs typeface="STKaiti" charset="-122"/>
            </a:endParaRPr>
          </a:p>
          <a:p>
            <a:pPr marL="0" indent="0">
              <a:lnSpc>
                <a:spcPct val="150000"/>
              </a:lnSpc>
              <a:buNone/>
            </a:pPr>
            <a:r>
              <a:rPr lang="en-US" altLang="zh-TW" sz="4800" dirty="0" smtClean="0">
                <a:solidFill>
                  <a:srgbClr val="002060"/>
                </a:solidFill>
                <a:latin typeface="STKaiti" charset="-122"/>
                <a:ea typeface="STKaiti" charset="-122"/>
                <a:cs typeface="STKaiti" charset="-122"/>
              </a:rPr>
              <a:t>				</a:t>
            </a:r>
            <a:r>
              <a:rPr lang="zh-TW" altLang="en-US" sz="3500" baseline="30000" dirty="0" smtClean="0">
                <a:solidFill>
                  <a:srgbClr val="002060"/>
                </a:solidFill>
                <a:latin typeface="STKaiti" charset="-122"/>
                <a:ea typeface="STKaiti" charset="-122"/>
                <a:cs typeface="STKaiti" charset="-122"/>
              </a:rPr>
              <a:t>上</a:t>
            </a:r>
            <a:r>
              <a:rPr lang="zh-TW" altLang="en-US" sz="3500" dirty="0" smtClean="0">
                <a:solidFill>
                  <a:srgbClr val="002060"/>
                </a:solidFill>
                <a:latin typeface="STKaiti" charset="-122"/>
                <a:ea typeface="STKaiti" charset="-122"/>
                <a:cs typeface="STKaiti" charset="-122"/>
              </a:rPr>
              <a:t>淨</a:t>
            </a:r>
            <a:r>
              <a:rPr lang="zh-TW" altLang="en-US" sz="3500" baseline="30000" dirty="0" smtClean="0">
                <a:solidFill>
                  <a:srgbClr val="002060"/>
                </a:solidFill>
                <a:latin typeface="STKaiti" charset="-122"/>
                <a:ea typeface="STKaiti" charset="-122"/>
                <a:cs typeface="STKaiti" charset="-122"/>
              </a:rPr>
              <a:t>下</a:t>
            </a:r>
            <a:r>
              <a:rPr lang="zh-TW" altLang="en-US" sz="3500" dirty="0">
                <a:solidFill>
                  <a:srgbClr val="002060"/>
                </a:solidFill>
                <a:latin typeface="STKaiti" charset="-122"/>
                <a:ea typeface="STKaiti" charset="-122"/>
                <a:cs typeface="STKaiti" charset="-122"/>
              </a:rPr>
              <a:t>空老教授</a:t>
            </a:r>
            <a:endParaRPr kumimoji="1" lang="zh-CN" altLang="en-US" sz="35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73760"/>
            <a:ext cx="8027670" cy="5344160"/>
          </a:xfrm>
        </p:spPr>
        <p:txBody>
          <a:bodyPr>
            <a:normAutofit/>
          </a:bodyPr>
          <a:lstStyle/>
          <a:p>
            <a:pPr marL="0" indent="0">
              <a:lnSpc>
                <a:spcPct val="120000"/>
              </a:lnSpc>
              <a:buNone/>
            </a:pPr>
            <a:r>
              <a:rPr lang="en-GB" altLang="zh-CN" sz="3600" dirty="0" smtClean="0">
                <a:solidFill>
                  <a:srgbClr val="002060"/>
                </a:solidFill>
              </a:rPr>
              <a:t>C</a:t>
            </a:r>
            <a:r>
              <a:rPr lang="en-GB" sz="3600" dirty="0" smtClean="0">
                <a:solidFill>
                  <a:srgbClr val="002060"/>
                </a:solidFill>
              </a:rPr>
              <a:t>ulturally prosperous </a:t>
            </a:r>
            <a:r>
              <a:rPr lang="zh-TW" altLang="en-US" sz="3600" dirty="0" smtClean="0">
                <a:solidFill>
                  <a:srgbClr val="002060"/>
                </a:solidFill>
              </a:rPr>
              <a:t>  </a:t>
            </a:r>
            <a:r>
              <a:rPr lang="zh-TW" altLang="en-US" sz="4000" dirty="0" smtClean="0">
                <a:solidFill>
                  <a:srgbClr val="002060"/>
                </a:solidFill>
                <a:latin typeface="STKaiti" charset="-122"/>
                <a:ea typeface="STKaiti" charset="-122"/>
                <a:cs typeface="STKaiti" charset="-122"/>
              </a:rPr>
              <a:t>文化</a:t>
            </a:r>
            <a:r>
              <a:rPr lang="zh-TW" altLang="en-US" sz="4000" dirty="0">
                <a:solidFill>
                  <a:srgbClr val="002060"/>
                </a:solidFill>
                <a:latin typeface="STKaiti" charset="-122"/>
                <a:ea typeface="STKaiti" charset="-122"/>
                <a:cs typeface="STKaiti" charset="-122"/>
              </a:rPr>
              <a:t>的</a:t>
            </a:r>
            <a:r>
              <a:rPr lang="zh-TW" altLang="en-US" sz="4000" dirty="0" smtClean="0">
                <a:solidFill>
                  <a:srgbClr val="002060"/>
                </a:solidFill>
                <a:latin typeface="STKaiti" charset="-122"/>
                <a:ea typeface="STKaiti" charset="-122"/>
                <a:cs typeface="STKaiti" charset="-122"/>
              </a:rPr>
              <a:t>興盛</a:t>
            </a:r>
            <a:endParaRPr lang="en-GB" altLang="zh-TW" sz="4000" dirty="0" smtClean="0">
              <a:solidFill>
                <a:srgbClr val="002060"/>
              </a:solidFill>
              <a:latin typeface="STKaiti" charset="-122"/>
              <a:ea typeface="STKaiti" charset="-122"/>
              <a:cs typeface="STKaiti" charset="-122"/>
            </a:endParaRPr>
          </a:p>
          <a:p>
            <a:pPr marL="0" indent="0">
              <a:lnSpc>
                <a:spcPct val="120000"/>
              </a:lnSpc>
              <a:buNone/>
            </a:pPr>
            <a:r>
              <a:rPr lang="en-GB" altLang="zh-TW" sz="2400" dirty="0" smtClean="0">
                <a:solidFill>
                  <a:srgbClr val="002060"/>
                </a:solidFill>
                <a:latin typeface="STKaiti" charset="-122"/>
                <a:ea typeface="STKaiti" charset="-122"/>
                <a:cs typeface="STKaiti" charset="-122"/>
              </a:rPr>
              <a:t>  </a:t>
            </a:r>
            <a:endParaRPr lang="en-GB" altLang="zh-TW" sz="2400" dirty="0" smtClean="0">
              <a:solidFill>
                <a:srgbClr val="002060"/>
              </a:solidFill>
              <a:latin typeface="STKaiti" charset="-122"/>
              <a:ea typeface="STKaiti" charset="-122"/>
              <a:cs typeface="STKaiti" charset="-122"/>
            </a:endParaRPr>
          </a:p>
          <a:p>
            <a:pPr marL="0" indent="0">
              <a:lnSpc>
                <a:spcPct val="120000"/>
              </a:lnSpc>
              <a:buNone/>
            </a:pPr>
            <a:r>
              <a:rPr lang="en-GB" sz="3600" dirty="0" smtClean="0">
                <a:solidFill>
                  <a:srgbClr val="002060"/>
                </a:solidFill>
                <a:ea typeface="STKaiti" charset="-122"/>
                <a:cs typeface="STKaiti" charset="-122"/>
              </a:rPr>
              <a:t>The </a:t>
            </a:r>
            <a:r>
              <a:rPr lang="en-GB" sz="3600" dirty="0">
                <a:solidFill>
                  <a:srgbClr val="002060"/>
                </a:solidFill>
                <a:ea typeface="STKaiti" charset="-122"/>
                <a:cs typeface="STKaiti" charset="-122"/>
              </a:rPr>
              <a:t>land of </a:t>
            </a:r>
            <a:r>
              <a:rPr lang="en-GB" sz="3600" dirty="0" smtClean="0">
                <a:solidFill>
                  <a:srgbClr val="002060"/>
                </a:solidFill>
                <a:ea typeface="STKaiti" charset="-122"/>
                <a:cs typeface="STKaiti" charset="-122"/>
              </a:rPr>
              <a:t>propriety </a:t>
            </a:r>
            <a:r>
              <a:rPr lang="zh-TW" altLang="en-US" sz="3600" dirty="0" smtClean="0">
                <a:solidFill>
                  <a:srgbClr val="002060"/>
                </a:solidFill>
                <a:ea typeface="STKaiti" charset="-122"/>
                <a:cs typeface="STKaiti" charset="-122"/>
              </a:rPr>
              <a:t>  </a:t>
            </a:r>
            <a:r>
              <a:rPr lang="zh-TW" altLang="en-US" sz="3600" dirty="0" smtClean="0">
                <a:solidFill>
                  <a:srgbClr val="002060"/>
                </a:solidFill>
                <a:latin typeface="STKaiti" charset="-122"/>
                <a:ea typeface="STKaiti" charset="-122"/>
                <a:cs typeface="STKaiti" charset="-122"/>
              </a:rPr>
              <a:t>禮儀</a:t>
            </a:r>
            <a:r>
              <a:rPr lang="zh-TW" altLang="en-US" sz="3600" dirty="0">
                <a:solidFill>
                  <a:srgbClr val="002060"/>
                </a:solidFill>
                <a:latin typeface="STKaiti" charset="-122"/>
                <a:ea typeface="STKaiti" charset="-122"/>
                <a:cs typeface="STKaiti" charset="-122"/>
              </a:rPr>
              <a:t>之</a:t>
            </a:r>
            <a:r>
              <a:rPr lang="zh-TW" altLang="en-US" sz="3600" dirty="0" smtClean="0">
                <a:solidFill>
                  <a:srgbClr val="002060"/>
                </a:solidFill>
                <a:latin typeface="STKaiti" charset="-122"/>
                <a:ea typeface="STKaiti" charset="-122"/>
                <a:cs typeface="STKaiti" charset="-122"/>
              </a:rPr>
              <a:t>邦</a:t>
            </a:r>
            <a:endParaRPr lang="en-GB" altLang="zh-TW" sz="3600" dirty="0" smtClean="0">
              <a:solidFill>
                <a:srgbClr val="002060"/>
              </a:solidFill>
              <a:latin typeface="STKaiti" charset="-122"/>
              <a:ea typeface="STKaiti" charset="-122"/>
              <a:cs typeface="STKaiti" charset="-122"/>
            </a:endParaRPr>
          </a:p>
          <a:p>
            <a:pPr marL="0" indent="0">
              <a:lnSpc>
                <a:spcPct val="120000"/>
              </a:lnSpc>
              <a:buNone/>
            </a:pPr>
            <a:r>
              <a:rPr lang="zh-TW" altLang="en-US" sz="2400" dirty="0" smtClean="0">
                <a:solidFill>
                  <a:srgbClr val="002060"/>
                </a:solidFill>
                <a:latin typeface="STKaiti" charset="-122"/>
                <a:ea typeface="STKaiti" charset="-122"/>
                <a:cs typeface="STKaiti" charset="-122"/>
              </a:rPr>
              <a:t>   </a:t>
            </a:r>
            <a:endParaRPr lang="en-GB" altLang="zh-TW" sz="2400" dirty="0" smtClean="0">
              <a:solidFill>
                <a:srgbClr val="002060"/>
              </a:solidFill>
              <a:latin typeface="STKaiti" charset="-122"/>
              <a:ea typeface="STKaiti" charset="-122"/>
              <a:cs typeface="STKaiti" charset="-122"/>
            </a:endParaRPr>
          </a:p>
          <a:p>
            <a:pPr marL="0" indent="0">
              <a:lnSpc>
                <a:spcPct val="120000"/>
              </a:lnSpc>
              <a:buNone/>
            </a:pPr>
            <a:r>
              <a:rPr lang="en-GB" sz="3600" dirty="0">
                <a:solidFill>
                  <a:srgbClr val="002060"/>
                </a:solidFill>
              </a:rPr>
              <a:t>Khan of </a:t>
            </a:r>
            <a:r>
              <a:rPr lang="en-GB" sz="3600" dirty="0" smtClean="0">
                <a:solidFill>
                  <a:srgbClr val="002060"/>
                </a:solidFill>
              </a:rPr>
              <a:t>Heaven </a:t>
            </a:r>
            <a:r>
              <a:rPr lang="zh-TW" altLang="en-US" sz="3600" dirty="0" smtClean="0">
                <a:solidFill>
                  <a:srgbClr val="002060"/>
                </a:solidFill>
              </a:rPr>
              <a:t>  </a:t>
            </a:r>
            <a:r>
              <a:rPr lang="zh-TW" altLang="en-US" sz="3600" dirty="0" smtClean="0">
                <a:solidFill>
                  <a:srgbClr val="002060"/>
                </a:solidFill>
                <a:latin typeface="STKaiti" charset="-122"/>
                <a:ea typeface="STKaiti" charset="-122"/>
                <a:cs typeface="STKaiti" charset="-122"/>
              </a:rPr>
              <a:t>天可汗</a:t>
            </a:r>
            <a:endParaRPr lang="en-US" altLang="zh-TW" sz="3600" dirty="0" smtClean="0">
              <a:solidFill>
                <a:srgbClr val="002060"/>
              </a:solidFill>
              <a:latin typeface="STKaiti" charset="-122"/>
              <a:ea typeface="STKaiti" charset="-122"/>
              <a:cs typeface="STKaiti" charset="-122"/>
            </a:endParaRPr>
          </a:p>
          <a:p>
            <a:pPr marL="0" indent="0">
              <a:lnSpc>
                <a:spcPct val="120000"/>
              </a:lnSpc>
              <a:buNone/>
            </a:pPr>
            <a:r>
              <a:rPr lang="zh-TW" altLang="en-US" sz="2400" dirty="0" smtClean="0">
                <a:solidFill>
                  <a:srgbClr val="002060"/>
                </a:solidFill>
                <a:latin typeface="STKaiti" charset="-122"/>
                <a:ea typeface="STKaiti" charset="-122"/>
                <a:cs typeface="STKaiti" charset="-122"/>
              </a:rPr>
              <a:t>  </a:t>
            </a:r>
            <a:endParaRPr lang="en-US" sz="2400" dirty="0">
              <a:solidFill>
                <a:srgbClr val="002060"/>
              </a:solidFill>
              <a:latin typeface="STKaiti" charset="-122"/>
              <a:ea typeface="STKaiti" charset="-122"/>
              <a:cs typeface="STKaiti" charset="-122"/>
            </a:endParaRPr>
          </a:p>
          <a:p>
            <a:pPr marL="0" indent="0">
              <a:lnSpc>
                <a:spcPct val="120000"/>
              </a:lnSpc>
              <a:buNone/>
            </a:pPr>
            <a:r>
              <a:rPr lang="en-US" altLang="zh-TW" sz="3600" dirty="0" smtClean="0">
                <a:solidFill>
                  <a:srgbClr val="002060"/>
                </a:solidFill>
              </a:rPr>
              <a:t>A</a:t>
            </a:r>
            <a:r>
              <a:rPr lang="en-GB" sz="3600" dirty="0" smtClean="0">
                <a:solidFill>
                  <a:srgbClr val="002060"/>
                </a:solidFill>
              </a:rPr>
              <a:t> </a:t>
            </a:r>
            <a:r>
              <a:rPr lang="en-GB" sz="3600" dirty="0">
                <a:solidFill>
                  <a:srgbClr val="002060"/>
                </a:solidFill>
              </a:rPr>
              <a:t>universally recognised </a:t>
            </a:r>
            <a:r>
              <a:rPr lang="en-GB" sz="3600" dirty="0" smtClean="0">
                <a:solidFill>
                  <a:srgbClr val="002060"/>
                </a:solidFill>
              </a:rPr>
              <a:t>leader</a:t>
            </a:r>
            <a:r>
              <a:rPr lang="zh-TW" altLang="en-US" sz="3600" dirty="0" smtClean="0">
                <a:solidFill>
                  <a:srgbClr val="002060"/>
                </a:solidFill>
              </a:rPr>
              <a:t> </a:t>
            </a:r>
            <a:r>
              <a:rPr lang="zh-TW" altLang="en-US" sz="3600" dirty="0" smtClean="0">
                <a:solidFill>
                  <a:srgbClr val="002060"/>
                </a:solidFill>
                <a:latin typeface="STKaiti" charset="-122"/>
                <a:ea typeface="STKaiti" charset="-122"/>
                <a:cs typeface="STKaiti" charset="-122"/>
              </a:rPr>
              <a:t>王天下</a:t>
            </a:r>
            <a:endParaRPr lang="en-GB" sz="3600" dirty="0" smtClean="0">
              <a:solidFill>
                <a:srgbClr val="00206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090" y="811980"/>
            <a:ext cx="8271510" cy="5334000"/>
          </a:xfrm>
        </p:spPr>
        <p:txBody>
          <a:bodyPr>
            <a:noAutofit/>
          </a:bodyPr>
          <a:lstStyle/>
          <a:p>
            <a:pPr marL="0" indent="0">
              <a:lnSpc>
                <a:spcPct val="120000"/>
              </a:lnSpc>
              <a:spcBef>
                <a:spcPts val="0"/>
              </a:spcBef>
              <a:buNone/>
            </a:pPr>
            <a:r>
              <a:rPr kumimoji="1" lang="zh-TW" altLang="en-US" dirty="0" smtClean="0">
                <a:solidFill>
                  <a:srgbClr val="002060"/>
                </a:solidFill>
              </a:rPr>
              <a:t>  </a:t>
            </a:r>
            <a:endParaRPr kumimoji="1" lang="en-GB" altLang="zh-CN" dirty="0">
              <a:solidFill>
                <a:srgbClr val="002060"/>
              </a:solidFill>
            </a:endParaRPr>
          </a:p>
          <a:p>
            <a:pPr marL="0" indent="0">
              <a:lnSpc>
                <a:spcPct val="120000"/>
              </a:lnSpc>
              <a:spcBef>
                <a:spcPts val="0"/>
              </a:spcBef>
              <a:buNone/>
            </a:pPr>
            <a:r>
              <a:rPr lang="zh-TW" altLang="en-US" sz="4800" dirty="0">
                <a:solidFill>
                  <a:srgbClr val="002060"/>
                </a:solidFill>
                <a:latin typeface="STKaiti" charset="-122"/>
                <a:ea typeface="STKaiti" charset="-122"/>
                <a:cs typeface="STKaiti" charset="-122"/>
              </a:rPr>
              <a:t>大道之行也，天下為公</a:t>
            </a:r>
            <a:r>
              <a:rPr lang="zh-TW" altLang="en-US" sz="4800" dirty="0" smtClean="0">
                <a:solidFill>
                  <a:srgbClr val="002060"/>
                </a:solidFill>
                <a:latin typeface="STKaiti" charset="-122"/>
                <a:ea typeface="STKaiti" charset="-122"/>
                <a:cs typeface="STKaiti" charset="-122"/>
              </a:rPr>
              <a:t>。</a:t>
            </a:r>
            <a:endParaRPr lang="en-US" altLang="zh-TW" sz="4800" dirty="0" smtClean="0">
              <a:solidFill>
                <a:srgbClr val="002060"/>
              </a:solidFill>
              <a:latin typeface="STKaiti" charset="-122"/>
              <a:ea typeface="STKaiti" charset="-122"/>
              <a:cs typeface="STKaiti" charset="-122"/>
            </a:endParaRPr>
          </a:p>
          <a:p>
            <a:pPr marL="0" indent="0">
              <a:lnSpc>
                <a:spcPct val="120000"/>
              </a:lnSpc>
              <a:spcBef>
                <a:spcPts val="0"/>
              </a:spcBef>
              <a:buNone/>
            </a:pPr>
            <a:r>
              <a:rPr lang="zh-TW" altLang="en-US" sz="4800" dirty="0" smtClean="0">
                <a:solidFill>
                  <a:srgbClr val="002060"/>
                </a:solidFill>
                <a:latin typeface="STKaiti" charset="-122"/>
                <a:ea typeface="STKaiti" charset="-122"/>
                <a:cs typeface="STKaiti" charset="-122"/>
              </a:rPr>
              <a:t>選賢與</a:t>
            </a:r>
            <a:r>
              <a:rPr lang="zh-TW" altLang="en-US" sz="4800" dirty="0">
                <a:solidFill>
                  <a:srgbClr val="002060"/>
                </a:solidFill>
                <a:latin typeface="STKaiti" charset="-122"/>
                <a:ea typeface="STKaiti" charset="-122"/>
                <a:cs typeface="STKaiti" charset="-122"/>
              </a:rPr>
              <a:t>能，講信修睦</a:t>
            </a:r>
            <a:r>
              <a:rPr lang="zh-TW" altLang="en-US" sz="4800" dirty="0" smtClean="0">
                <a:solidFill>
                  <a:srgbClr val="002060"/>
                </a:solidFill>
                <a:latin typeface="STKaiti" charset="-122"/>
                <a:ea typeface="STKaiti" charset="-122"/>
                <a:cs typeface="STKaiti" charset="-122"/>
              </a:rPr>
              <a:t>，</a:t>
            </a:r>
            <a:endParaRPr lang="en-US" altLang="zh-TW" sz="4800" dirty="0" smtClean="0">
              <a:solidFill>
                <a:srgbClr val="002060"/>
              </a:solidFill>
              <a:latin typeface="STKaiti" charset="-122"/>
              <a:ea typeface="STKaiti" charset="-122"/>
              <a:cs typeface="STKaiti" charset="-122"/>
            </a:endParaRPr>
          </a:p>
          <a:p>
            <a:pPr marL="0" indent="0">
              <a:lnSpc>
                <a:spcPct val="120000"/>
              </a:lnSpc>
              <a:spcBef>
                <a:spcPts val="0"/>
              </a:spcBef>
              <a:buNone/>
            </a:pPr>
            <a:r>
              <a:rPr lang="zh-TW" altLang="en-US" sz="4800" dirty="0" smtClean="0">
                <a:solidFill>
                  <a:srgbClr val="002060"/>
                </a:solidFill>
                <a:latin typeface="STKaiti" charset="-122"/>
                <a:ea typeface="STKaiti" charset="-122"/>
                <a:cs typeface="STKaiti" charset="-122"/>
              </a:rPr>
              <a:t>故人不獨</a:t>
            </a:r>
            <a:r>
              <a:rPr lang="zh-TW" altLang="en-US" sz="4800" dirty="0">
                <a:solidFill>
                  <a:srgbClr val="002060"/>
                </a:solidFill>
                <a:latin typeface="STKaiti" charset="-122"/>
                <a:ea typeface="STKaiti" charset="-122"/>
                <a:cs typeface="STKaiti" charset="-122"/>
              </a:rPr>
              <a:t>親其親，不獨子其</a:t>
            </a:r>
            <a:r>
              <a:rPr lang="zh-TW" altLang="en-US" sz="4800" dirty="0" smtClean="0">
                <a:solidFill>
                  <a:srgbClr val="002060"/>
                </a:solidFill>
                <a:latin typeface="STKaiti" charset="-122"/>
                <a:ea typeface="STKaiti" charset="-122"/>
                <a:cs typeface="STKaiti" charset="-122"/>
              </a:rPr>
              <a:t>子。</a:t>
            </a:r>
            <a:endParaRPr lang="en-GB" altLang="zh-TW" sz="4800" dirty="0" smtClean="0">
              <a:solidFill>
                <a:srgbClr val="002060"/>
              </a:solidFill>
              <a:latin typeface="STKaiti" charset="-122"/>
              <a:ea typeface="STKaiti" charset="-122"/>
              <a:cs typeface="STKaiti" charset="-122"/>
            </a:endParaRPr>
          </a:p>
          <a:p>
            <a:pPr marL="0" indent="0" algn="r">
              <a:lnSpc>
                <a:spcPct val="120000"/>
              </a:lnSpc>
              <a:spcBef>
                <a:spcPts val="0"/>
              </a:spcBef>
              <a:buNone/>
            </a:pPr>
            <a:r>
              <a:rPr kumimoji="1" lang="en-US" altLang="zh-TW" sz="4800" dirty="0" smtClean="0">
                <a:solidFill>
                  <a:srgbClr val="002060"/>
                </a:solidFill>
                <a:latin typeface="STKaiti" charset="-122"/>
                <a:ea typeface="STKaiti" charset="-122"/>
                <a:cs typeface="STKaiti" charset="-122"/>
              </a:rPr>
              <a:t>			</a:t>
            </a:r>
            <a:r>
              <a:rPr kumimoji="1" lang="zh-CN" altLang="zh-TW" sz="4800" dirty="0">
                <a:solidFill>
                  <a:srgbClr val="002060"/>
                </a:solidFill>
                <a:latin typeface="STKaiti" charset="-122"/>
                <a:ea typeface="STKaiti" charset="-122"/>
                <a:cs typeface="STKaiti" charset="-122"/>
              </a:rPr>
              <a:t> </a:t>
            </a:r>
            <a:r>
              <a:rPr kumimoji="1" lang="zh-CN" altLang="en-US" sz="4800" dirty="0" smtClean="0">
                <a:solidFill>
                  <a:srgbClr val="002060"/>
                </a:solidFill>
                <a:latin typeface="STKaiti" charset="-122"/>
                <a:ea typeface="STKaiti" charset="-122"/>
                <a:cs typeface="STKaiti" charset="-122"/>
              </a:rPr>
              <a:t>                                     </a:t>
            </a:r>
            <a:r>
              <a:rPr kumimoji="1" lang="en-US" altLang="zh-TW" sz="4800" dirty="0" smtClean="0">
                <a:solidFill>
                  <a:srgbClr val="002060"/>
                </a:solidFill>
                <a:latin typeface="STKaiti" charset="-122"/>
                <a:ea typeface="STKaiti" charset="-122"/>
                <a:cs typeface="STKaiti" charset="-122"/>
              </a:rPr>
              <a:t>《</a:t>
            </a:r>
            <a:r>
              <a:rPr kumimoji="1" lang="zh-TW" altLang="en-US" sz="4800" dirty="0" smtClean="0">
                <a:solidFill>
                  <a:srgbClr val="002060"/>
                </a:solidFill>
                <a:latin typeface="STKaiti" charset="-122"/>
                <a:ea typeface="STKaiti" charset="-122"/>
                <a:cs typeface="STKaiti" charset="-122"/>
              </a:rPr>
              <a:t>禮記</a:t>
            </a:r>
            <a:r>
              <a:rPr lang="en-US" altLang="zh-TW" sz="4800" dirty="0" smtClean="0"/>
              <a:t>·</a:t>
            </a:r>
            <a:r>
              <a:rPr lang="zh-TW" altLang="en-US" sz="4800" dirty="0" smtClean="0">
                <a:solidFill>
                  <a:srgbClr val="002060"/>
                </a:solidFill>
                <a:latin typeface="STKaiti" charset="-122"/>
                <a:ea typeface="STKaiti" charset="-122"/>
                <a:cs typeface="STKaiti" charset="-122"/>
              </a:rPr>
              <a:t>禮運</a:t>
            </a:r>
            <a:r>
              <a:rPr kumimoji="1" lang="en-US" altLang="zh-TW" sz="4800" dirty="0" smtClean="0">
                <a:solidFill>
                  <a:srgbClr val="002060"/>
                </a:solidFill>
                <a:latin typeface="STKaiti" charset="-122"/>
                <a:ea typeface="STKaiti" charset="-122"/>
                <a:cs typeface="STKaiti" charset="-122"/>
              </a:rPr>
              <a:t>》</a:t>
            </a:r>
            <a:endParaRPr kumimoji="1" lang="zh-CN" altLang="en-US" sz="48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486" y="722348"/>
            <a:ext cx="8688514" cy="4450080"/>
          </a:xfrm>
        </p:spPr>
        <p:txBody>
          <a:bodyPr>
            <a:noAutofit/>
          </a:bodyPr>
          <a:lstStyle/>
          <a:p>
            <a:pPr marL="0" indent="0">
              <a:lnSpc>
                <a:spcPct val="120000"/>
              </a:lnSpc>
              <a:spcBef>
                <a:spcPts val="0"/>
              </a:spcBef>
              <a:buNone/>
            </a:pPr>
            <a:r>
              <a:rPr kumimoji="1" lang="zh-TW" altLang="en-US" sz="4400" dirty="0" smtClean="0">
                <a:solidFill>
                  <a:srgbClr val="002060"/>
                </a:solidFill>
              </a:rPr>
              <a:t>  </a:t>
            </a:r>
            <a:endParaRPr kumimoji="1" lang="en-GB" altLang="zh-CN" sz="4400" dirty="0">
              <a:solidFill>
                <a:srgbClr val="002060"/>
              </a:solidFill>
            </a:endParaRPr>
          </a:p>
          <a:p>
            <a:pPr marL="0" indent="0">
              <a:lnSpc>
                <a:spcPct val="120000"/>
              </a:lnSpc>
              <a:spcBef>
                <a:spcPts val="0"/>
              </a:spcBef>
              <a:buNone/>
            </a:pPr>
            <a:r>
              <a:rPr lang="zh-TW" altLang="en-US" sz="5400" dirty="0">
                <a:solidFill>
                  <a:srgbClr val="002060"/>
                </a:solidFill>
                <a:latin typeface="STKaiti" charset="-122"/>
                <a:ea typeface="STKaiti" charset="-122"/>
                <a:cs typeface="STKaiti" charset="-122"/>
              </a:rPr>
              <a:t>使老有所終，壯有所用</a:t>
            </a:r>
            <a:r>
              <a:rPr lang="zh-TW" altLang="en-US" sz="5400" dirty="0" smtClean="0">
                <a:solidFill>
                  <a:srgbClr val="002060"/>
                </a:solidFill>
                <a:latin typeface="STKaiti" charset="-122"/>
                <a:ea typeface="STKaiti" charset="-122"/>
                <a:cs typeface="STKaiti" charset="-122"/>
              </a:rPr>
              <a:t>，</a:t>
            </a:r>
            <a:endParaRPr lang="en-US" altLang="zh-TW" sz="5400" dirty="0" smtClean="0">
              <a:solidFill>
                <a:srgbClr val="002060"/>
              </a:solidFill>
              <a:latin typeface="STKaiti" charset="-122"/>
              <a:ea typeface="STKaiti" charset="-122"/>
              <a:cs typeface="STKaiti" charset="-122"/>
            </a:endParaRPr>
          </a:p>
          <a:p>
            <a:pPr marL="0" indent="0">
              <a:lnSpc>
                <a:spcPct val="120000"/>
              </a:lnSpc>
              <a:spcBef>
                <a:spcPts val="0"/>
              </a:spcBef>
              <a:buNone/>
            </a:pPr>
            <a:r>
              <a:rPr lang="zh-TW" altLang="en-US" sz="5400" dirty="0" smtClean="0">
                <a:solidFill>
                  <a:srgbClr val="002060"/>
                </a:solidFill>
                <a:latin typeface="STKaiti" charset="-122"/>
                <a:ea typeface="STKaiti" charset="-122"/>
                <a:cs typeface="STKaiti" charset="-122"/>
              </a:rPr>
              <a:t>幼</a:t>
            </a:r>
            <a:r>
              <a:rPr lang="zh-TW" altLang="en-US" sz="5400" dirty="0">
                <a:solidFill>
                  <a:srgbClr val="002060"/>
                </a:solidFill>
                <a:latin typeface="STKaiti" charset="-122"/>
                <a:ea typeface="STKaiti" charset="-122"/>
                <a:cs typeface="STKaiti" charset="-122"/>
              </a:rPr>
              <a:t>有所長，矜寡孤獨廢疾者，皆有所養。</a:t>
            </a:r>
            <a:endParaRPr kumimoji="1" lang="zh-CN" altLang="en-US" sz="5400" dirty="0">
              <a:solidFill>
                <a:srgbClr val="002060"/>
              </a:solidFill>
              <a:latin typeface="STKaiti" charset="-122"/>
              <a:ea typeface="STKaiti" charset="-122"/>
              <a:cs typeface="STKaiti" charset="-122"/>
            </a:endParaRPr>
          </a:p>
          <a:p>
            <a:pPr marL="0" indent="0">
              <a:lnSpc>
                <a:spcPct val="120000"/>
              </a:lnSpc>
              <a:spcBef>
                <a:spcPts val="0"/>
              </a:spcBef>
              <a:buNone/>
            </a:pPr>
            <a:endParaRPr kumimoji="1" lang="zh-CN" altLang="en-US" sz="5400" dirty="0">
              <a:solidFill>
                <a:srgbClr val="00206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1835150" y="5013325"/>
            <a:ext cx="5113338" cy="70167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a:ea typeface="黑体" panose="02010609060101010101" charset="-122"/>
                <a:cs typeface="黑体" panose="02010609060101010101" charset="-122"/>
              </a:rPr>
              <a:t>孝悌</a:t>
            </a:r>
            <a:endParaRPr kumimoji="0" lang="zh-CN" altLang="en-US" sz="4000">
              <a:ea typeface="黑体" panose="02010609060101010101" charset="-122"/>
              <a:cs typeface="黑体" panose="02010609060101010101" charset="-122"/>
            </a:endParaRPr>
          </a:p>
        </p:txBody>
      </p:sp>
      <p:sp>
        <p:nvSpPr>
          <p:cNvPr id="829443" name="Text Box 3"/>
          <p:cNvSpPr txBox="1">
            <a:spLocks noChangeArrowheads="1"/>
          </p:cNvSpPr>
          <p:nvPr/>
        </p:nvSpPr>
        <p:spPr bwMode="auto">
          <a:xfrm>
            <a:off x="1116013" y="1989138"/>
            <a:ext cx="7848600" cy="106680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lnSpc>
                <a:spcPct val="50000"/>
              </a:lnSpc>
              <a:spcBef>
                <a:spcPct val="50000"/>
              </a:spcBef>
            </a:pPr>
            <a:r>
              <a:rPr kumimoji="0" lang="zh-CN" altLang="en-US" sz="4000">
                <a:ea typeface="黑体" panose="02010609060101010101" charset="-122"/>
                <a:cs typeface="黑体" panose="02010609060101010101" charset="-122"/>
              </a:rPr>
              <a:t>互助（老吾老以及人之老，</a:t>
            </a:r>
            <a:endParaRPr kumimoji="0" lang="zh-CN" altLang="en-US" sz="4000">
              <a:ea typeface="黑体" panose="02010609060101010101" charset="-122"/>
              <a:cs typeface="黑体" panose="02010609060101010101" charset="-122"/>
            </a:endParaRPr>
          </a:p>
          <a:p>
            <a:pPr eaLnBrk="1" hangingPunct="1">
              <a:lnSpc>
                <a:spcPct val="50000"/>
              </a:lnSpc>
              <a:spcBef>
                <a:spcPct val="50000"/>
              </a:spcBef>
            </a:pPr>
            <a:r>
              <a:rPr kumimoji="0" lang="zh-CN" altLang="en-US" sz="4000">
                <a:ea typeface="黑体" panose="02010609060101010101" charset="-122"/>
                <a:cs typeface="黑体" panose="02010609060101010101" charset="-122"/>
              </a:rPr>
              <a:t>      幼吾幼以及人之幼。）</a:t>
            </a:r>
            <a:endParaRPr kumimoji="0" lang="zh-CN" altLang="en-US" sz="4000">
              <a:ea typeface="黑体" panose="02010609060101010101" charset="-122"/>
              <a:cs typeface="黑体" panose="02010609060101010101" charset="-122"/>
            </a:endParaRPr>
          </a:p>
        </p:txBody>
      </p:sp>
      <p:sp>
        <p:nvSpPr>
          <p:cNvPr id="829444" name="Text Box 4"/>
          <p:cNvSpPr txBox="1">
            <a:spLocks noChangeArrowheads="1"/>
          </p:cNvSpPr>
          <p:nvPr/>
        </p:nvSpPr>
        <p:spPr bwMode="auto">
          <a:xfrm>
            <a:off x="1655763" y="549275"/>
            <a:ext cx="7488237" cy="70167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a:ea typeface="黑体" panose="02010609060101010101" charset="-122"/>
                <a:cs typeface="黑体" panose="02010609060101010101" charset="-122"/>
              </a:rPr>
              <a:t>大同世界</a:t>
            </a:r>
            <a:endParaRPr kumimoji="0" lang="zh-CN" altLang="en-US" sz="4000">
              <a:ea typeface="黑体" panose="02010609060101010101" charset="-122"/>
              <a:cs typeface="黑体" panose="02010609060101010101" charset="-122"/>
            </a:endParaRPr>
          </a:p>
        </p:txBody>
      </p:sp>
      <p:sp>
        <p:nvSpPr>
          <p:cNvPr id="829445" name="AutoShape 5"/>
          <p:cNvSpPr>
            <a:spLocks noChangeArrowheads="1"/>
          </p:cNvSpPr>
          <p:nvPr/>
        </p:nvSpPr>
        <p:spPr bwMode="auto">
          <a:xfrm>
            <a:off x="2339975" y="4549775"/>
            <a:ext cx="193675" cy="449263"/>
          </a:xfrm>
          <a:prstGeom prst="upArrow">
            <a:avLst>
              <a:gd name="adj1" fmla="val 50000"/>
              <a:gd name="adj2" fmla="val 57992"/>
            </a:avLst>
          </a:prstGeom>
          <a:solidFill>
            <a:schemeClr val="accent1"/>
          </a:solidFill>
          <a:ln w="9525">
            <a:solidFill>
              <a:schemeClr val="tx1"/>
            </a:solidFill>
            <a:miter lim="800000"/>
          </a:ln>
        </p:spPr>
        <p:txBody>
          <a:bodyPr wrap="none" anchor="ctr">
            <a:spAutoFit/>
          </a:bodyPr>
          <a:lstStyle/>
          <a:p>
            <a:pPr algn="ctr" eaLnBrk="1" hangingPunct="1"/>
            <a:endParaRPr lang="zh-CN" altLang="en-US" sz="2000">
              <a:ea typeface="黑体" panose="02010609060101010101" charset="-122"/>
              <a:cs typeface="黑体" panose="02010609060101010101" charset="-122"/>
            </a:endParaRPr>
          </a:p>
        </p:txBody>
      </p:sp>
      <p:sp>
        <p:nvSpPr>
          <p:cNvPr id="829446" name="AutoShape 6"/>
          <p:cNvSpPr>
            <a:spLocks noChangeArrowheads="1"/>
          </p:cNvSpPr>
          <p:nvPr/>
        </p:nvSpPr>
        <p:spPr bwMode="auto">
          <a:xfrm>
            <a:off x="2339975" y="3228975"/>
            <a:ext cx="193675" cy="449263"/>
          </a:xfrm>
          <a:prstGeom prst="upArrow">
            <a:avLst>
              <a:gd name="adj1" fmla="val 50000"/>
              <a:gd name="adj2" fmla="val 57992"/>
            </a:avLst>
          </a:prstGeom>
          <a:solidFill>
            <a:schemeClr val="accent1"/>
          </a:solidFill>
          <a:ln w="9525">
            <a:solidFill>
              <a:schemeClr val="tx1"/>
            </a:solidFill>
            <a:miter lim="800000"/>
          </a:ln>
        </p:spPr>
        <p:txBody>
          <a:bodyPr wrap="none" anchor="ctr">
            <a:spAutoFit/>
          </a:bodyPr>
          <a:lstStyle/>
          <a:p>
            <a:pPr algn="ctr" eaLnBrk="1" hangingPunct="1"/>
            <a:endParaRPr lang="zh-CN" altLang="en-US" sz="2000">
              <a:ea typeface="黑体" panose="02010609060101010101" charset="-122"/>
              <a:cs typeface="黑体" panose="02010609060101010101" charset="-122"/>
            </a:endParaRPr>
          </a:p>
        </p:txBody>
      </p:sp>
      <p:sp>
        <p:nvSpPr>
          <p:cNvPr id="829447" name="AutoShape 7"/>
          <p:cNvSpPr>
            <a:spLocks noChangeArrowheads="1"/>
          </p:cNvSpPr>
          <p:nvPr/>
        </p:nvSpPr>
        <p:spPr bwMode="auto">
          <a:xfrm>
            <a:off x="2339975" y="1341438"/>
            <a:ext cx="193675" cy="449262"/>
          </a:xfrm>
          <a:prstGeom prst="upArrow">
            <a:avLst>
              <a:gd name="adj1" fmla="val 50000"/>
              <a:gd name="adj2" fmla="val 57992"/>
            </a:avLst>
          </a:prstGeom>
          <a:solidFill>
            <a:schemeClr val="accent1"/>
          </a:solidFill>
          <a:ln w="9525">
            <a:solidFill>
              <a:schemeClr val="tx1"/>
            </a:solidFill>
            <a:miter lim="800000"/>
          </a:ln>
        </p:spPr>
        <p:txBody>
          <a:bodyPr wrap="none" anchor="ctr">
            <a:spAutoFit/>
          </a:bodyPr>
          <a:lstStyle/>
          <a:p>
            <a:pPr algn="ctr" eaLnBrk="1" hangingPunct="1"/>
            <a:endParaRPr lang="zh-CN" altLang="en-US" sz="2000">
              <a:ea typeface="黑体" panose="02010609060101010101" charset="-122"/>
              <a:cs typeface="黑体" panose="02010609060101010101" charset="-122"/>
            </a:endParaRPr>
          </a:p>
        </p:txBody>
      </p:sp>
      <p:sp>
        <p:nvSpPr>
          <p:cNvPr id="829448" name="Text Box 8"/>
          <p:cNvSpPr txBox="1">
            <a:spLocks noChangeArrowheads="1"/>
          </p:cNvSpPr>
          <p:nvPr/>
        </p:nvSpPr>
        <p:spPr bwMode="auto">
          <a:xfrm>
            <a:off x="1835150" y="3735388"/>
            <a:ext cx="6192838" cy="70167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a:ea typeface="黑体" panose="02010609060101010101" charset="-122"/>
                <a:cs typeface="黑体" panose="02010609060101010101" charset="-122"/>
              </a:rPr>
              <a:t>互愛（四海之內皆兄弟）</a:t>
            </a:r>
            <a:endParaRPr kumimoji="0" lang="zh-CN" altLang="en-US" sz="4000">
              <a:ea typeface="黑体" panose="02010609060101010101" charset="-122"/>
              <a:cs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445"/>
                                        </p:tgtEl>
                                        <p:attrNameLst>
                                          <p:attrName>style.visibility</p:attrName>
                                        </p:attrNameLst>
                                      </p:cBhvr>
                                      <p:to>
                                        <p:strVal val="visible"/>
                                      </p:to>
                                    </p:set>
                                    <p:anim calcmode="lin" valueType="num">
                                      <p:cBhvr additive="base">
                                        <p:cTn id="7" dur="500" fill="hold"/>
                                        <p:tgtEl>
                                          <p:spTgt spid="829445"/>
                                        </p:tgtEl>
                                        <p:attrNameLst>
                                          <p:attrName>ppt_x</p:attrName>
                                        </p:attrNameLst>
                                      </p:cBhvr>
                                      <p:tavLst>
                                        <p:tav tm="0">
                                          <p:val>
                                            <p:strVal val="#ppt_x"/>
                                          </p:val>
                                        </p:tav>
                                        <p:tav tm="100000">
                                          <p:val>
                                            <p:strVal val="#ppt_x"/>
                                          </p:val>
                                        </p:tav>
                                      </p:tavLst>
                                    </p:anim>
                                    <p:anim calcmode="lin" valueType="num">
                                      <p:cBhvr additive="base">
                                        <p:cTn id="8" dur="500" fill="hold"/>
                                        <p:tgtEl>
                                          <p:spTgt spid="8294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48"/>
                                        </p:tgtEl>
                                        <p:attrNameLst>
                                          <p:attrName>style.visibility</p:attrName>
                                        </p:attrNameLst>
                                      </p:cBhvr>
                                      <p:to>
                                        <p:strVal val="visible"/>
                                      </p:to>
                                    </p:set>
                                    <p:anim calcmode="lin" valueType="num">
                                      <p:cBhvr additive="base">
                                        <p:cTn id="13" dur="500" fill="hold"/>
                                        <p:tgtEl>
                                          <p:spTgt spid="829448"/>
                                        </p:tgtEl>
                                        <p:attrNameLst>
                                          <p:attrName>ppt_x</p:attrName>
                                        </p:attrNameLst>
                                      </p:cBhvr>
                                      <p:tavLst>
                                        <p:tav tm="0">
                                          <p:val>
                                            <p:strVal val="#ppt_x"/>
                                          </p:val>
                                        </p:tav>
                                        <p:tav tm="100000">
                                          <p:val>
                                            <p:strVal val="#ppt_x"/>
                                          </p:val>
                                        </p:tav>
                                      </p:tavLst>
                                    </p:anim>
                                    <p:anim calcmode="lin" valueType="num">
                                      <p:cBhvr additive="base">
                                        <p:cTn id="14" dur="500" fill="hold"/>
                                        <p:tgtEl>
                                          <p:spTgt spid="8294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9446"/>
                                        </p:tgtEl>
                                        <p:attrNameLst>
                                          <p:attrName>style.visibility</p:attrName>
                                        </p:attrNameLst>
                                      </p:cBhvr>
                                      <p:to>
                                        <p:strVal val="visible"/>
                                      </p:to>
                                    </p:set>
                                    <p:anim calcmode="lin" valueType="num">
                                      <p:cBhvr additive="base">
                                        <p:cTn id="19" dur="500" fill="hold"/>
                                        <p:tgtEl>
                                          <p:spTgt spid="829446"/>
                                        </p:tgtEl>
                                        <p:attrNameLst>
                                          <p:attrName>ppt_x</p:attrName>
                                        </p:attrNameLst>
                                      </p:cBhvr>
                                      <p:tavLst>
                                        <p:tav tm="0">
                                          <p:val>
                                            <p:strVal val="#ppt_x"/>
                                          </p:val>
                                        </p:tav>
                                        <p:tav tm="100000">
                                          <p:val>
                                            <p:strVal val="#ppt_x"/>
                                          </p:val>
                                        </p:tav>
                                      </p:tavLst>
                                    </p:anim>
                                    <p:anim calcmode="lin" valueType="num">
                                      <p:cBhvr additive="base">
                                        <p:cTn id="20" dur="500" fill="hold"/>
                                        <p:tgtEl>
                                          <p:spTgt spid="8294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9443"/>
                                        </p:tgtEl>
                                        <p:attrNameLst>
                                          <p:attrName>style.visibility</p:attrName>
                                        </p:attrNameLst>
                                      </p:cBhvr>
                                      <p:to>
                                        <p:strVal val="visible"/>
                                      </p:to>
                                    </p:set>
                                    <p:anim calcmode="lin" valueType="num">
                                      <p:cBhvr additive="base">
                                        <p:cTn id="25" dur="500" fill="hold"/>
                                        <p:tgtEl>
                                          <p:spTgt spid="829443"/>
                                        </p:tgtEl>
                                        <p:attrNameLst>
                                          <p:attrName>ppt_x</p:attrName>
                                        </p:attrNameLst>
                                      </p:cBhvr>
                                      <p:tavLst>
                                        <p:tav tm="0">
                                          <p:val>
                                            <p:strVal val="#ppt_x"/>
                                          </p:val>
                                        </p:tav>
                                        <p:tav tm="100000">
                                          <p:val>
                                            <p:strVal val="#ppt_x"/>
                                          </p:val>
                                        </p:tav>
                                      </p:tavLst>
                                    </p:anim>
                                    <p:anim calcmode="lin" valueType="num">
                                      <p:cBhvr additive="base">
                                        <p:cTn id="26" dur="500" fill="hold"/>
                                        <p:tgtEl>
                                          <p:spTgt spid="8294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9447"/>
                                        </p:tgtEl>
                                        <p:attrNameLst>
                                          <p:attrName>style.visibility</p:attrName>
                                        </p:attrNameLst>
                                      </p:cBhvr>
                                      <p:to>
                                        <p:strVal val="visible"/>
                                      </p:to>
                                    </p:set>
                                    <p:anim calcmode="lin" valueType="num">
                                      <p:cBhvr additive="base">
                                        <p:cTn id="31" dur="500" fill="hold"/>
                                        <p:tgtEl>
                                          <p:spTgt spid="829447"/>
                                        </p:tgtEl>
                                        <p:attrNameLst>
                                          <p:attrName>ppt_x</p:attrName>
                                        </p:attrNameLst>
                                      </p:cBhvr>
                                      <p:tavLst>
                                        <p:tav tm="0">
                                          <p:val>
                                            <p:strVal val="#ppt_x"/>
                                          </p:val>
                                        </p:tav>
                                        <p:tav tm="100000">
                                          <p:val>
                                            <p:strVal val="#ppt_x"/>
                                          </p:val>
                                        </p:tav>
                                      </p:tavLst>
                                    </p:anim>
                                    <p:anim calcmode="lin" valueType="num">
                                      <p:cBhvr additive="base">
                                        <p:cTn id="32" dur="500" fill="hold"/>
                                        <p:tgtEl>
                                          <p:spTgt spid="8294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29444"/>
                                        </p:tgtEl>
                                        <p:attrNameLst>
                                          <p:attrName>style.visibility</p:attrName>
                                        </p:attrNameLst>
                                      </p:cBhvr>
                                      <p:to>
                                        <p:strVal val="visible"/>
                                      </p:to>
                                    </p:set>
                                    <p:anim calcmode="lin" valueType="num">
                                      <p:cBhvr additive="base">
                                        <p:cTn id="37" dur="500" fill="hold"/>
                                        <p:tgtEl>
                                          <p:spTgt spid="829444"/>
                                        </p:tgtEl>
                                        <p:attrNameLst>
                                          <p:attrName>ppt_x</p:attrName>
                                        </p:attrNameLst>
                                      </p:cBhvr>
                                      <p:tavLst>
                                        <p:tav tm="0">
                                          <p:val>
                                            <p:strVal val="#ppt_x"/>
                                          </p:val>
                                        </p:tav>
                                        <p:tav tm="100000">
                                          <p:val>
                                            <p:strVal val="#ppt_x"/>
                                          </p:val>
                                        </p:tav>
                                      </p:tavLst>
                                    </p:anim>
                                    <p:anim calcmode="lin" valueType="num">
                                      <p:cBhvr additive="base">
                                        <p:cTn id="38" dur="500" fill="hold"/>
                                        <p:tgtEl>
                                          <p:spTgt spid="829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3" grpId="0"/>
      <p:bldP spid="829444" grpId="0"/>
      <p:bldP spid="829445" grpId="0" animBg="1"/>
      <p:bldP spid="829446" grpId="0" animBg="1"/>
      <p:bldP spid="829447" grpId="0" animBg="1"/>
      <p:bldP spid="8294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78485" y="1526540"/>
            <a:ext cx="3536315" cy="3804920"/>
          </a:xfrm>
          <a:prstGeom prst="rect">
            <a:avLst/>
          </a:prstGeom>
        </p:spPr>
      </p:pic>
      <p:sp>
        <p:nvSpPr>
          <p:cNvPr id="5" name="Rectangle 4"/>
          <p:cNvSpPr/>
          <p:nvPr/>
        </p:nvSpPr>
        <p:spPr>
          <a:xfrm>
            <a:off x="4627880" y="1526540"/>
            <a:ext cx="3770630" cy="4154170"/>
          </a:xfrm>
          <a:prstGeom prst="rect">
            <a:avLst/>
          </a:prstGeom>
        </p:spPr>
        <p:txBody>
          <a:bodyPr wrap="square">
            <a:spAutoFit/>
          </a:bodyPr>
          <a:lstStyle/>
          <a:p>
            <a:pPr>
              <a:lnSpc>
                <a:spcPct val="110000"/>
              </a:lnSpc>
            </a:pPr>
            <a:r>
              <a:rPr lang="zh-TW" altLang="en-US" sz="3000" kern="0" dirty="0">
                <a:solidFill>
                  <a:srgbClr val="002060"/>
                </a:solidFill>
                <a:ea typeface="STKaiti" charset="-122"/>
                <a:cs typeface="宋体" panose="02010600030101010101" pitchFamily="2" charset="-122"/>
              </a:rPr>
              <a:t>世界上一些有識之士認為，包括儒家思想在內的中國優秀傳統文化中蘊藏著解決當代人類面臨的難題的重要啓示</a:t>
            </a:r>
            <a:r>
              <a:rPr lang="zh-TW" altLang="en-US" sz="3000" kern="0" dirty="0" smtClean="0">
                <a:solidFill>
                  <a:srgbClr val="002060"/>
                </a:solidFill>
                <a:ea typeface="STKaiti" charset="-122"/>
                <a:cs typeface="宋体" panose="02010600030101010101" pitchFamily="2" charset="-122"/>
              </a:rPr>
              <a:t>。</a:t>
            </a:r>
            <a:endParaRPr lang="en-US" altLang="zh-TW" sz="3000" kern="0" dirty="0" smtClean="0">
              <a:solidFill>
                <a:srgbClr val="002060"/>
              </a:solidFill>
              <a:ea typeface="STKaiti" charset="-122"/>
              <a:cs typeface="宋体" panose="02010600030101010101" pitchFamily="2" charset="-122"/>
            </a:endParaRPr>
          </a:p>
          <a:p>
            <a:pPr>
              <a:lnSpc>
                <a:spcPct val="110000"/>
              </a:lnSpc>
            </a:pPr>
            <a:r>
              <a:rPr lang="zh-TW" altLang="en-US" sz="3000" kern="0" dirty="0">
                <a:solidFill>
                  <a:srgbClr val="002060"/>
                </a:solidFill>
                <a:ea typeface="STKaiti" charset="-122"/>
                <a:cs typeface="宋体" panose="02010600030101010101" pitchFamily="2" charset="-122"/>
              </a:rPr>
              <a:t> </a:t>
            </a:r>
            <a:r>
              <a:rPr lang="zh-TW" altLang="en-US" sz="3000" kern="0" dirty="0" smtClean="0">
                <a:solidFill>
                  <a:srgbClr val="002060"/>
                </a:solidFill>
                <a:ea typeface="STKaiti" charset="-122"/>
                <a:cs typeface="宋体" panose="02010600030101010101" pitchFamily="2" charset="-122"/>
              </a:rPr>
              <a:t> </a:t>
            </a:r>
            <a:endParaRPr lang="en-GB" altLang="zh-TW" sz="3000" kern="0" dirty="0" smtClean="0">
              <a:solidFill>
                <a:srgbClr val="002060"/>
              </a:solidFill>
              <a:ea typeface="STKaiti" charset="-122"/>
              <a:cs typeface="宋体" panose="02010600030101010101" pitchFamily="2" charset="-122"/>
            </a:endParaRPr>
          </a:p>
          <a:p>
            <a:pPr>
              <a:lnSpc>
                <a:spcPct val="110000"/>
              </a:lnSpc>
            </a:pPr>
            <a:r>
              <a:rPr lang="en-US" altLang="zh-TW" sz="3000" kern="0" dirty="0" smtClean="0">
                <a:solidFill>
                  <a:srgbClr val="002060"/>
                </a:solidFill>
                <a:ea typeface="STKaiti" charset="-122"/>
                <a:cs typeface="宋体" panose="02010600030101010101" pitchFamily="2" charset="-122"/>
              </a:rPr>
              <a:t>	</a:t>
            </a:r>
            <a:r>
              <a:rPr lang="zh-TW" altLang="en-US" sz="3000" kern="0" dirty="0" smtClean="0">
                <a:solidFill>
                  <a:srgbClr val="002060"/>
                </a:solidFill>
                <a:ea typeface="STKaiti" charset="-122"/>
                <a:cs typeface="宋体" panose="02010600030101010101" pitchFamily="2" charset="-122"/>
              </a:rPr>
              <a:t>     </a:t>
            </a:r>
            <a:r>
              <a:rPr lang="en-US" altLang="zh-TW" sz="3000" kern="0" dirty="0" smtClean="0">
                <a:solidFill>
                  <a:srgbClr val="002060"/>
                </a:solidFill>
                <a:ea typeface="STKaiti" charset="-122"/>
                <a:cs typeface="宋体" panose="02010600030101010101" pitchFamily="2" charset="-122"/>
              </a:rPr>
              <a:t>——</a:t>
            </a:r>
            <a:r>
              <a:rPr lang="zh-TW" altLang="en-US" sz="3000" kern="0" dirty="0" smtClean="0">
                <a:solidFill>
                  <a:srgbClr val="002060"/>
                </a:solidFill>
                <a:ea typeface="STKaiti" charset="-122"/>
                <a:cs typeface="宋体" panose="02010600030101010101" pitchFamily="2" charset="-122"/>
              </a:rPr>
              <a:t> 習主席</a:t>
            </a:r>
            <a:r>
              <a:rPr lang="en-US" sz="3000" dirty="0" smtClean="0">
                <a:solidFill>
                  <a:srgbClr val="002060"/>
                </a:solidFill>
              </a:rPr>
              <a:t> </a:t>
            </a:r>
            <a:endParaRPr lang="zh-CN" altLang="en-US" sz="3000" dirty="0">
              <a:solidFill>
                <a:srgbClr val="00206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3050" descr="D:\No 1-2-3-4\1_2013.paris booklets\1_photos_not yet totally checked\AUS 10.tif"/>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7670" y="1499235"/>
            <a:ext cx="2896870" cy="2896870"/>
          </a:xfrm>
          <a:prstGeom prst="rect">
            <a:avLst/>
          </a:prstGeom>
          <a:noFill/>
          <a:ln>
            <a:noFill/>
          </a:ln>
        </p:spPr>
      </p:pic>
      <p:pic>
        <p:nvPicPr>
          <p:cNvPr id="3" name="圖片 8" descr="DSC_9682.jpg"/>
          <p:cNvPicPr>
            <a:picLocks noChangeAspect="1"/>
          </p:cNvPicPr>
          <p:nvPr/>
        </p:nvPicPr>
        <p:blipFill>
          <a:blip r:embed="rId2" cstate="print"/>
          <a:srcRect l="3906" t="19476" b="12432"/>
          <a:stretch>
            <a:fillRect/>
          </a:stretch>
        </p:blipFill>
        <p:spPr>
          <a:xfrm>
            <a:off x="3725545" y="1499235"/>
            <a:ext cx="5050155" cy="2897505"/>
          </a:xfrm>
          <a:prstGeom prst="rect">
            <a:avLst/>
          </a:prstGeom>
        </p:spPr>
      </p:pic>
      <p:sp>
        <p:nvSpPr>
          <p:cNvPr id="5" name="文字方塊 2"/>
          <p:cNvSpPr txBox="1"/>
          <p:nvPr/>
        </p:nvSpPr>
        <p:spPr>
          <a:xfrm>
            <a:off x="3725395" y="4396462"/>
            <a:ext cx="5214135" cy="369332"/>
          </a:xfrm>
          <a:prstGeom prst="rect">
            <a:avLst/>
          </a:prstGeom>
          <a:noFill/>
        </p:spPr>
        <p:txBody>
          <a:bodyPr wrap="square" rtlCol="0">
            <a:spAutoFit/>
          </a:bodyPr>
          <a:lstStyle/>
          <a:p>
            <a:r>
              <a:rPr lang="en-US" altLang="zh-TW" b="1" dirty="0" smtClean="0"/>
              <a:t>Faith leaders with the Mayor of Toowoomba (2013)</a:t>
            </a:r>
            <a:endParaRPr lang="zh-TW" altLang="en-US"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内容占位符 2"/>
          <p:cNvSpPr>
            <a:spLocks noGrp="1"/>
          </p:cNvSpPr>
          <p:nvPr>
            <p:ph idx="1"/>
          </p:nvPr>
        </p:nvSpPr>
        <p:spPr>
          <a:xfrm>
            <a:off x="1203325" y="862965"/>
            <a:ext cx="6737985" cy="5131435"/>
          </a:xfrm>
        </p:spPr>
        <p:txBody>
          <a:bodyPr>
            <a:noAutofit/>
          </a:bodyPr>
          <a:lstStyle/>
          <a:p>
            <a:pPr marL="0" indent="0" algn="just">
              <a:buFontTx/>
              <a:buNone/>
            </a:pPr>
            <a:r>
              <a:rPr lang="zh-CN" altLang="en-US" sz="3000" dirty="0" smtClean="0">
                <a:latin typeface="Arial" panose="020B0604020202020204" pitchFamily="34" charset="0"/>
                <a:ea typeface="宋体" panose="02010600030101010101" pitchFamily="2" charset="-122"/>
              </a:rPr>
              <a:t>中國自古就提</a:t>
            </a:r>
            <a:r>
              <a:rPr lang="zh-CN" altLang="en-US" sz="3000" dirty="0">
                <a:latin typeface="Arial" panose="020B0604020202020204" pitchFamily="34" charset="0"/>
                <a:ea typeface="宋体" panose="02010600030101010101" pitchFamily="2" charset="-122"/>
              </a:rPr>
              <a:t>出了“國雖大，好戰必亡”的箴言。“以和為貴”“和而不同”“化干戈為玉帛”“國泰民安”“睦鄰友邦”“天下太平”“天下大同”等理念世代相傳。中國歷史上曾經長期是世界上最強大的國家之一，但沒有留下殖民和侵略他國的記錄。我們堅持走和平發展道路，是對幾千年來中華民族熱愛和平的文化傳</a:t>
            </a:r>
            <a:r>
              <a:rPr lang="zh-CN" altLang="en-US" sz="3000" dirty="0" smtClean="0">
                <a:latin typeface="Arial" panose="020B0604020202020204" pitchFamily="34" charset="0"/>
                <a:ea typeface="宋体" panose="02010600030101010101" pitchFamily="2" charset="-122"/>
              </a:rPr>
              <a:t>統的繼承和發揚</a:t>
            </a:r>
            <a:r>
              <a:rPr lang="zh-CN" altLang="en-US" sz="3000" dirty="0">
                <a:latin typeface="Arial" panose="020B0604020202020204" pitchFamily="34" charset="0"/>
                <a:ea typeface="宋体" panose="02010600030101010101" pitchFamily="2" charset="-122"/>
              </a:rPr>
              <a:t>。</a:t>
            </a:r>
            <a:endParaRPr lang="zh-TW" sz="3000" dirty="0">
              <a:latin typeface="Arial" panose="020B0604020202020204" pitchFamily="34" charset="0"/>
              <a:ea typeface="宋体" panose="02010600030101010101" pitchFamily="2" charset="-122"/>
            </a:endParaRPr>
          </a:p>
          <a:p>
            <a:pPr marL="0" indent="0" algn="just">
              <a:buFontTx/>
              <a:buNone/>
            </a:pPr>
            <a:r>
              <a:rPr lang="zh-CN" altLang="en-US" sz="3000" b="1" dirty="0">
                <a:latin typeface="Arial" panose="020B0604020202020204" pitchFamily="34" charset="0"/>
                <a:ea typeface="宋体" panose="02010600030101010101" pitchFamily="2" charset="-122"/>
              </a:rPr>
              <a:t> </a:t>
            </a:r>
            <a:r>
              <a:rPr lang="en-US" altLang="zh-CN" sz="3000" b="1" dirty="0" smtClean="0">
                <a:latin typeface="Arial" panose="020B0604020202020204" pitchFamily="34" charset="0"/>
                <a:ea typeface="宋体" panose="02010600030101010101" pitchFamily="2" charset="-122"/>
              </a:rPr>
              <a:t>2014</a:t>
            </a:r>
            <a:r>
              <a:rPr lang="zh-CN" altLang="en-US" sz="3000" b="1" dirty="0">
                <a:latin typeface="Arial" panose="020B0604020202020204" pitchFamily="34" charset="0"/>
                <a:ea typeface="宋体" panose="02010600030101010101" pitchFamily="2" charset="-122"/>
              </a:rPr>
              <a:t>年</a:t>
            </a:r>
            <a:r>
              <a:rPr lang="en-US" altLang="zh-CN" sz="3000" b="1" dirty="0">
                <a:latin typeface="Arial" panose="020B0604020202020204" pitchFamily="34" charset="0"/>
                <a:ea typeface="宋体" panose="02010600030101010101" pitchFamily="2" charset="-122"/>
              </a:rPr>
              <a:t>3</a:t>
            </a:r>
            <a:r>
              <a:rPr lang="zh-CN" altLang="en-US" sz="3000" b="1" dirty="0">
                <a:latin typeface="Arial" panose="020B0604020202020204" pitchFamily="34" charset="0"/>
                <a:ea typeface="宋体" panose="02010600030101010101" pitchFamily="2" charset="-122"/>
              </a:rPr>
              <a:t>月在德國科爾伯基金會的演講</a:t>
            </a:r>
            <a:endParaRPr lang="zh-CN" altLang="en-US" sz="30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p:cNvSpPr>
          <p:nvPr>
            <p:ph type="title"/>
          </p:nvPr>
        </p:nvSpPr>
        <p:spPr>
          <a:xfrm>
            <a:off x="812800" y="843915"/>
            <a:ext cx="7518400" cy="5170170"/>
          </a:xfrm>
        </p:spPr>
        <p:txBody>
          <a:bodyPr>
            <a:noAutofit/>
          </a:bodyPr>
          <a:lstStyle/>
          <a:p>
            <a:pPr algn="l"/>
            <a:r>
              <a:rPr lang="zh-CN" altLang="en-US" sz="3000" dirty="0">
                <a:latin typeface="Arial" panose="020B0604020202020204" pitchFamily="34" charset="0"/>
                <a:ea typeface="宋体" panose="02010600030101010101" pitchFamily="2" charset="-122"/>
              </a:rPr>
              <a:t>古往今來，中華民族之所以在世界有地位、有影響，不是靠窮兵黷武，不是靠對外擴張，而是靠中華文化的強大感召力和吸引力。我們的先人早就認識到“遠人不服，則修文德以來之”的道理。闡釋中華民族稟賦、中華民族特點、中華民族精神，</a:t>
            </a:r>
            <a:r>
              <a:rPr lang="zh-CN" altLang="en-US" sz="3000" dirty="0">
                <a:solidFill>
                  <a:srgbClr val="0000FF"/>
                </a:solidFill>
                <a:latin typeface="Arial" panose="020B0604020202020204" pitchFamily="34" charset="0"/>
                <a:ea typeface="宋体" panose="02010600030101010101" pitchFamily="2" charset="-122"/>
              </a:rPr>
              <a:t>以德服人、以文化人</a:t>
            </a:r>
            <a:r>
              <a:rPr lang="zh-CN" altLang="en-US" sz="3000" dirty="0">
                <a:latin typeface="Arial" panose="020B0604020202020204" pitchFamily="34" charset="0"/>
                <a:ea typeface="宋体" panose="02010600030101010101" pitchFamily="2" charset="-122"/>
              </a:rPr>
              <a:t>是其中很重要的一個方面。</a:t>
            </a:r>
            <a:br>
              <a:rPr lang="en-US" altLang="zh-CN" sz="3000" dirty="0">
                <a:latin typeface="Arial" panose="020B0604020202020204" pitchFamily="34" charset="0"/>
                <a:ea typeface="宋体" panose="02010600030101010101" pitchFamily="2" charset="-122"/>
              </a:rPr>
            </a:br>
            <a:br>
              <a:rPr lang="en-US" altLang="zh-CN" sz="3000" dirty="0">
                <a:latin typeface="Arial" panose="020B0604020202020204" pitchFamily="34" charset="0"/>
                <a:ea typeface="宋体" panose="02010600030101010101" pitchFamily="2" charset="-122"/>
              </a:rPr>
            </a:br>
            <a:r>
              <a:rPr lang="zh-CN" altLang="en-US" sz="2000" dirty="0">
                <a:latin typeface="Arial" panose="020B0604020202020204" pitchFamily="34" charset="0"/>
                <a:ea typeface="宋体" panose="02010600030101010101" pitchFamily="2" charset="-122"/>
              </a:rPr>
              <a:t>（</a:t>
            </a:r>
            <a:r>
              <a:rPr lang="en-US" altLang="zh-CN" sz="2000" dirty="0">
                <a:latin typeface="Arial" panose="020B0604020202020204" pitchFamily="34" charset="0"/>
                <a:ea typeface="宋体" panose="02010600030101010101" pitchFamily="2" charset="-122"/>
              </a:rPr>
              <a:t>2014</a:t>
            </a:r>
            <a:r>
              <a:rPr lang="zh-CN" altLang="en-US" sz="2000" dirty="0">
                <a:latin typeface="Arial" panose="020B0604020202020204" pitchFamily="34" charset="0"/>
                <a:ea typeface="宋体" panose="02010600030101010101" pitchFamily="2" charset="-122"/>
              </a:rPr>
              <a:t>年</a:t>
            </a:r>
            <a:r>
              <a:rPr lang="en-US" altLang="zh-CN" sz="2000" dirty="0">
                <a:latin typeface="Arial" panose="020B0604020202020204" pitchFamily="34" charset="0"/>
                <a:ea typeface="宋体" panose="02010600030101010101" pitchFamily="2" charset="-122"/>
              </a:rPr>
              <a:t>10</a:t>
            </a:r>
            <a:r>
              <a:rPr lang="zh-CN" altLang="en-US" sz="2000" dirty="0">
                <a:latin typeface="Arial" panose="020B0604020202020204" pitchFamily="34" charset="0"/>
                <a:ea typeface="宋体" panose="02010600030101010101" pitchFamily="2" charset="-122"/>
              </a:rPr>
              <a:t>月</a:t>
            </a:r>
            <a:r>
              <a:rPr lang="en-US" altLang="zh-CN" sz="2000" dirty="0">
                <a:latin typeface="Arial" panose="020B0604020202020204" pitchFamily="34" charset="0"/>
                <a:ea typeface="宋体" panose="02010600030101010101" pitchFamily="2" charset="-122"/>
              </a:rPr>
              <a:t>15</a:t>
            </a:r>
            <a:r>
              <a:rPr lang="zh-CN" altLang="en-US" sz="2000" dirty="0">
                <a:latin typeface="Arial" panose="020B0604020202020204" pitchFamily="34" charset="0"/>
                <a:ea typeface="宋体" panose="02010600030101010101" pitchFamily="2" charset="-122"/>
              </a:rPr>
              <a:t>日習近平總書記在文藝工作座談會上的重要講話）</a:t>
            </a:r>
            <a:endParaRPr lang="zh-CN" altLang="en-US" sz="2000" dirty="0">
              <a:latin typeface="Arial" panose="020B0604020202020204" pitchFamily="3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7858125" y="620713"/>
            <a:ext cx="458788" cy="4752975"/>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kumimoji="0" lang="zh-CN" altLang="en-US" sz="1800">
              <a:latin typeface="Garamond" charset="0"/>
            </a:endParaRPr>
          </a:p>
        </p:txBody>
      </p:sp>
      <p:sp>
        <p:nvSpPr>
          <p:cNvPr id="27650" name="Text Box 4"/>
          <p:cNvSpPr txBox="1">
            <a:spLocks noChangeArrowheads="1"/>
          </p:cNvSpPr>
          <p:nvPr/>
        </p:nvSpPr>
        <p:spPr bwMode="auto">
          <a:xfrm>
            <a:off x="5641975" y="180975"/>
            <a:ext cx="2216150" cy="6400800"/>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400">
                <a:latin typeface="Garamond" charset="0"/>
              </a:rPr>
              <a:t>能够真正解决二十一世紀社會問題的，唯有中國的傳統文化。</a:t>
            </a:r>
            <a:endParaRPr kumimoji="0" lang="zh-CN" altLang="en-US" sz="4400">
              <a:latin typeface="Garamond" charset="0"/>
            </a:endParaRPr>
          </a:p>
        </p:txBody>
      </p:sp>
      <p:pic>
        <p:nvPicPr>
          <p:cNvPr id="27651"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099538" cy="6857999"/>
          </a:xfrm>
          <a:prstGeom prst="rect">
            <a:avLst/>
          </a:prstGeom>
          <a:noFill/>
          <a:ln>
            <a:noFill/>
          </a:ln>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7726" y="2747290"/>
            <a:ext cx="7886700" cy="1325563"/>
          </a:xfrm>
        </p:spPr>
        <p:txBody>
          <a:bodyPr>
            <a:noAutofit/>
          </a:bodyPr>
          <a:lstStyle/>
          <a:p>
            <a:r>
              <a:rPr lang="zh-CN" altLang="en-US" sz="5400" dirty="0">
                <a:latin typeface="BiauKai"/>
                <a:ea typeface="BiauKai"/>
                <a:cs typeface="BiauKai"/>
              </a:rPr>
              <a:t>故亂國之主</a:t>
            </a:r>
            <a:r>
              <a:rPr lang="zh-CN" altLang="en-US" sz="5400" dirty="0" smtClean="0">
                <a:latin typeface="BiauKai"/>
                <a:ea typeface="BiauKai"/>
                <a:cs typeface="BiauKai"/>
              </a:rPr>
              <a:t>，</a:t>
            </a:r>
            <a:br>
              <a:rPr lang="en-US" altLang="zh-CN" sz="5400" dirty="0" smtClean="0">
                <a:latin typeface="BiauKai"/>
                <a:ea typeface="BiauKai"/>
                <a:cs typeface="BiauKai"/>
              </a:rPr>
            </a:br>
            <a:r>
              <a:rPr lang="zh-CN" altLang="en-US" sz="5400" dirty="0" smtClean="0">
                <a:latin typeface="BiauKai"/>
                <a:ea typeface="BiauKai"/>
                <a:cs typeface="BiauKai"/>
              </a:rPr>
              <a:t>務於</a:t>
            </a:r>
            <a:r>
              <a:rPr lang="zh-CN" altLang="en-US" sz="5400" dirty="0">
                <a:latin typeface="BiauKai"/>
                <a:ea typeface="BiauKai"/>
                <a:cs typeface="BiauKai"/>
              </a:rPr>
              <a:t>廣地</a:t>
            </a:r>
            <a:r>
              <a:rPr lang="zh-CN" altLang="en-US" sz="5400" dirty="0" smtClean="0">
                <a:latin typeface="BiauKai"/>
                <a:ea typeface="BiauKai"/>
                <a:cs typeface="BiauKai"/>
              </a:rPr>
              <a:t>，而不務於</a:t>
            </a:r>
            <a:r>
              <a:rPr lang="zh-CN" altLang="en-US" sz="5400" dirty="0">
                <a:latin typeface="BiauKai"/>
                <a:ea typeface="BiauKai"/>
                <a:cs typeface="BiauKai"/>
              </a:rPr>
              <a:t>仁義</a:t>
            </a:r>
            <a:r>
              <a:rPr lang="zh-CN" altLang="en-US" sz="5400" dirty="0" smtClean="0">
                <a:latin typeface="BiauKai"/>
                <a:ea typeface="BiauKai"/>
                <a:cs typeface="BiauKai"/>
              </a:rPr>
              <a:t>，</a:t>
            </a:r>
            <a:br>
              <a:rPr lang="en-US" altLang="zh-CN" sz="5400" dirty="0" smtClean="0">
                <a:latin typeface="BiauKai"/>
                <a:ea typeface="BiauKai"/>
                <a:cs typeface="BiauKai"/>
              </a:rPr>
            </a:br>
            <a:r>
              <a:rPr lang="zh-CN" altLang="en-US" sz="5400" dirty="0" smtClean="0">
                <a:latin typeface="BiauKai"/>
                <a:ea typeface="BiauKai"/>
                <a:cs typeface="BiauKai"/>
              </a:rPr>
              <a:t>務於</a:t>
            </a:r>
            <a:r>
              <a:rPr lang="zh-CN" altLang="en-US" sz="5400" dirty="0">
                <a:latin typeface="BiauKai"/>
                <a:ea typeface="BiauKai"/>
                <a:cs typeface="BiauKai"/>
              </a:rPr>
              <a:t>高位，而不務於道德</a:t>
            </a:r>
            <a:r>
              <a:rPr lang="zh-CN" altLang="en-US" sz="5400" dirty="0" smtClean="0">
                <a:latin typeface="BiauKai"/>
                <a:ea typeface="BiauKai"/>
                <a:cs typeface="BiauKai"/>
              </a:rPr>
              <a:t>，</a:t>
            </a:r>
            <a:br>
              <a:rPr lang="en-US" altLang="zh-CN" sz="5400" dirty="0" smtClean="0">
                <a:latin typeface="BiauKai"/>
                <a:ea typeface="BiauKai"/>
                <a:cs typeface="BiauKai"/>
              </a:rPr>
            </a:br>
            <a:r>
              <a:rPr lang="zh-CN" altLang="en-US" sz="5400" dirty="0" smtClean="0">
                <a:latin typeface="BiauKai"/>
                <a:ea typeface="BiauKai"/>
                <a:cs typeface="BiauKai"/>
              </a:rPr>
              <a:t>是捨其所以存，</a:t>
            </a:r>
            <a:br>
              <a:rPr lang="en-US" altLang="zh-CN" sz="5400" dirty="0" smtClean="0">
                <a:latin typeface="BiauKai"/>
                <a:ea typeface="BiauKai"/>
                <a:cs typeface="BiauKai"/>
              </a:rPr>
            </a:br>
            <a:r>
              <a:rPr lang="zh-CN" altLang="en-US" sz="5400" dirty="0" smtClean="0">
                <a:latin typeface="BiauKai"/>
                <a:ea typeface="BiauKai"/>
                <a:cs typeface="BiauKai"/>
              </a:rPr>
              <a:t>而造</a:t>
            </a:r>
            <a:r>
              <a:rPr lang="zh-CN" altLang="en-US" sz="5400" dirty="0">
                <a:latin typeface="BiauKai"/>
                <a:ea typeface="BiauKai"/>
                <a:cs typeface="BiauKai"/>
              </a:rPr>
              <a:t>其所以亡也</a:t>
            </a:r>
            <a:r>
              <a:rPr lang="zh-CN" altLang="en-US" sz="5400" dirty="0" smtClean="0">
                <a:latin typeface="BiauKai"/>
                <a:ea typeface="BiauKai"/>
                <a:cs typeface="BiauKai"/>
              </a:rPr>
              <a:t>。</a:t>
            </a:r>
            <a:br>
              <a:rPr lang="en-US" altLang="zh-CN" sz="5400" dirty="0" smtClean="0">
                <a:latin typeface="BiauKai"/>
                <a:ea typeface="BiauKai"/>
                <a:cs typeface="BiauKai"/>
              </a:rPr>
            </a:br>
            <a:br>
              <a:rPr lang="en-US" altLang="zh-CN" sz="5400" dirty="0">
                <a:latin typeface="BiauKai"/>
                <a:ea typeface="BiauKai"/>
                <a:cs typeface="BiauKai"/>
              </a:rPr>
            </a:br>
            <a:r>
              <a:rPr lang="zh-CN" altLang="en-US" sz="5400" dirty="0" smtClean="0">
                <a:latin typeface="BiauKai"/>
                <a:ea typeface="BiauKai"/>
                <a:cs typeface="BiauKai"/>
              </a:rPr>
              <a:t>        </a:t>
            </a:r>
            <a:r>
              <a:rPr lang="zh-CN" altLang="zh-CN" sz="5400" dirty="0" smtClean="0">
                <a:latin typeface="BiauKai"/>
                <a:ea typeface="BiauKai"/>
                <a:cs typeface="BiauKai"/>
              </a:rPr>
              <a:t>《</a:t>
            </a:r>
            <a:r>
              <a:rPr lang="zh-CN" altLang="en-US" sz="5400" dirty="0" smtClean="0">
                <a:latin typeface="BiauKai"/>
                <a:ea typeface="BiauKai"/>
                <a:cs typeface="BiauKai"/>
              </a:rPr>
              <a:t>群書治要</a:t>
            </a:r>
            <a:r>
              <a:rPr lang="zh-CN" altLang="en-US" sz="5400" dirty="0" smtClean="0">
                <a:latin typeface="Wingdings" panose="05000000000000000000"/>
                <a:ea typeface="Wingdings" panose="05000000000000000000"/>
                <a:cs typeface="Wingdings" panose="05000000000000000000"/>
                <a:sym typeface="Wingdings" panose="05000000000000000000"/>
              </a:rPr>
              <a:t></a:t>
            </a:r>
            <a:r>
              <a:rPr lang="zh-CN" altLang="en-US" sz="5400" dirty="0" smtClean="0">
                <a:latin typeface="BiauKai"/>
                <a:ea typeface="BiauKai"/>
                <a:cs typeface="BiauKai"/>
              </a:rPr>
              <a:t>文子</a:t>
            </a:r>
            <a:r>
              <a:rPr lang="en-US" altLang="zh-CN" sz="5400" dirty="0" smtClean="0">
                <a:latin typeface="BiauKai"/>
                <a:ea typeface="BiauKai"/>
                <a:cs typeface="BiauKai"/>
              </a:rPr>
              <a:t>》</a:t>
            </a:r>
            <a:endParaRPr kumimoji="1" lang="zh-CN" altLang="en-US" sz="5400" dirty="0">
              <a:latin typeface="BiauKai"/>
              <a:ea typeface="BiauKai"/>
              <a:cs typeface="BiauKa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98450" y="584200"/>
            <a:ext cx="8540750" cy="2446338"/>
          </a:xfrm>
        </p:spPr>
        <p:txBody>
          <a:bodyPr>
            <a:normAutofit/>
          </a:bodyPr>
          <a:lstStyle/>
          <a:p>
            <a:pPr>
              <a:lnSpc>
                <a:spcPct val="120000"/>
              </a:lnSpc>
            </a:pPr>
            <a:r>
              <a:rPr kumimoji="0" lang="zh-CN" altLang="en-US" sz="4800" b="1" dirty="0" smtClean="0">
                <a:solidFill>
                  <a:srgbClr val="7A0000"/>
                </a:solidFill>
                <a:latin typeface="Calibri" panose="020F0502020204030204" charset="0"/>
                <a:ea typeface="宋体" panose="02010600030101010101" pitchFamily="2" charset="-122"/>
                <a:cs typeface="Calibri" panose="020F0502020204030204" charset="0"/>
              </a:rPr>
              <a:t>       </a:t>
            </a:r>
            <a:r>
              <a:rPr kumimoji="0" lang="en-US" altLang="zh-CN" sz="4800" b="1" dirty="0" smtClean="0">
                <a:solidFill>
                  <a:srgbClr val="7A0000"/>
                </a:solidFill>
                <a:latin typeface="Calibri" panose="020F0502020204030204" charset="0"/>
                <a:ea typeface="宋体" panose="02010600030101010101" pitchFamily="2" charset="-122"/>
                <a:cs typeface="Calibri" panose="020F0502020204030204" charset="0"/>
              </a:rPr>
              <a:t>2</a:t>
            </a:r>
            <a:r>
              <a:rPr kumimoji="0" lang="zh-CN" altLang="en-US" sz="4800" b="1" dirty="0" smtClean="0">
                <a:solidFill>
                  <a:srgbClr val="7A0000"/>
                </a:solidFill>
                <a:latin typeface="Calibri" panose="020F0502020204030204" charset="0"/>
                <a:ea typeface="宋体" panose="02010600030101010101" pitchFamily="2" charset="-122"/>
                <a:cs typeface="Calibri" panose="020F0502020204030204" charset="0"/>
              </a:rPr>
              <a:t>、</a:t>
            </a:r>
            <a:r>
              <a:rPr lang="zh-CN" altLang="en-US" sz="4800" b="1" dirty="0" smtClean="0">
                <a:solidFill>
                  <a:srgbClr val="7A0000"/>
                </a:solidFill>
                <a:latin typeface="Calibri" panose="020F0502020204030204" charset="0"/>
                <a:ea typeface="楷体" panose="02010609060101010101" charset="-122"/>
                <a:cs typeface="楷体" panose="02010609060101010101" charset="-122"/>
              </a:rPr>
              <a:t>天人</a:t>
            </a:r>
            <a:r>
              <a:rPr lang="zh-CN" altLang="en-US" sz="4800" b="1" dirty="0">
                <a:solidFill>
                  <a:srgbClr val="7A0000"/>
                </a:solidFill>
                <a:latin typeface="Calibri" panose="020F0502020204030204" charset="0"/>
                <a:ea typeface="楷体" panose="02010609060101010101" charset="-122"/>
                <a:cs typeface="楷体" panose="02010609060101010101" charset="-122"/>
              </a:rPr>
              <a:t>合一</a:t>
            </a:r>
            <a:r>
              <a:rPr lang="en-US" altLang="zh-CN" sz="4800" b="1" dirty="0">
                <a:solidFill>
                  <a:srgbClr val="7A0000"/>
                </a:solidFill>
                <a:latin typeface="Calibri" panose="020F0502020204030204" charset="0"/>
                <a:ea typeface="宋体" panose="02010600030101010101" pitchFamily="2" charset="-122"/>
                <a:cs typeface="Calibri" panose="020F0502020204030204" charset="0"/>
              </a:rPr>
              <a:t> </a:t>
            </a:r>
            <a:endParaRPr lang="en-US" altLang="zh-CN" sz="4800" dirty="0">
              <a:solidFill>
                <a:srgbClr val="7A0000"/>
              </a:solidFill>
              <a:latin typeface="Calibri" panose="020F0502020204030204" charset="0"/>
              <a:ea typeface="宋体" panose="02010600030101010101" pitchFamily="2" charset="-122"/>
              <a:cs typeface="Calibri" panose="020F0502020204030204" charset="0"/>
            </a:endParaRPr>
          </a:p>
        </p:txBody>
      </p:sp>
      <p:sp>
        <p:nvSpPr>
          <p:cNvPr id="22530" name="Content Placeholder 2"/>
          <p:cNvSpPr>
            <a:spLocks noGrp="1"/>
          </p:cNvSpPr>
          <p:nvPr>
            <p:ph idx="1"/>
          </p:nvPr>
        </p:nvSpPr>
        <p:spPr>
          <a:xfrm>
            <a:off x="304800" y="3690938"/>
            <a:ext cx="8458200" cy="2641600"/>
          </a:xfrm>
        </p:spPr>
        <p:txBody>
          <a:bodyPr/>
          <a:lstStyle/>
          <a:p>
            <a:pPr marL="0" indent="0" algn="ctr">
              <a:lnSpc>
                <a:spcPct val="110000"/>
              </a:lnSpc>
              <a:buFont typeface="Wingdings" panose="05000000000000000000" charset="0"/>
              <a:buNone/>
            </a:pPr>
            <a:r>
              <a:rPr kumimoji="0" lang="zh-TW" altLang="en-US" sz="4000" b="1" dirty="0" smtClean="0">
                <a:latin typeface="楷体" panose="02010609060101010101" charset="-122"/>
                <a:ea typeface="楷体" panose="02010609060101010101" charset="-122"/>
                <a:cs typeface="楷体" panose="02010609060101010101" charset="-122"/>
              </a:rPr>
              <a:t>天人</a:t>
            </a:r>
            <a:r>
              <a:rPr kumimoji="0" lang="zh-TW" altLang="en-US" sz="4000" b="1" dirty="0">
                <a:latin typeface="楷体" panose="02010609060101010101" charset="-122"/>
                <a:ea typeface="楷体" panose="02010609060101010101" charset="-122"/>
                <a:cs typeface="楷体" panose="02010609060101010101" charset="-122"/>
              </a:rPr>
              <a:t>合一</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與</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可持續發展</a:t>
            </a:r>
            <a:r>
              <a:rPr kumimoji="0" lang="en-US" altLang="zh-CN" sz="4000" b="1" dirty="0">
                <a:latin typeface="楷体" panose="02010609060101010101" charset="-122"/>
                <a:ea typeface="楷体" panose="02010609060101010101" charset="-122"/>
                <a:cs typeface="楷体" panose="02010609060101010101" charset="-122"/>
              </a:rPr>
              <a:t> </a:t>
            </a:r>
            <a:endParaRPr kumimoji="0" lang="en-US" altLang="zh-CN" sz="40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7300" y="965933"/>
            <a:ext cx="7886700" cy="4351338"/>
          </a:xfrm>
        </p:spPr>
        <p:txBody>
          <a:bodyPr>
            <a:normAutofit fontScale="92500" lnSpcReduction="20000"/>
          </a:bodyPr>
          <a:lstStyle/>
          <a:p>
            <a:pPr marL="0" indent="0">
              <a:buNone/>
            </a:pPr>
            <a:r>
              <a:rPr kumimoji="1" lang="zh-CN" altLang="en-US" sz="6000" dirty="0" smtClean="0"/>
              <a:t>夫大人者，</a:t>
            </a:r>
            <a:endParaRPr kumimoji="1" lang="en-US" altLang="zh-CN" sz="6000" dirty="0" smtClean="0"/>
          </a:p>
          <a:p>
            <a:pPr marL="0" indent="0">
              <a:buNone/>
            </a:pPr>
            <a:r>
              <a:rPr kumimoji="1" lang="zh-CN" altLang="en-US" sz="6000" dirty="0" smtClean="0"/>
              <a:t>與天地合其德，</a:t>
            </a:r>
            <a:endParaRPr kumimoji="1" lang="en-US" altLang="zh-CN" sz="6000" dirty="0" smtClean="0"/>
          </a:p>
          <a:p>
            <a:pPr marL="0" indent="0">
              <a:buNone/>
            </a:pPr>
            <a:r>
              <a:rPr kumimoji="1" lang="zh-CN" altLang="en-US" sz="6000" dirty="0" smtClean="0"/>
              <a:t>與日月合其明，</a:t>
            </a:r>
            <a:endParaRPr kumimoji="1" lang="en-US" altLang="zh-CN" sz="6000" dirty="0" smtClean="0"/>
          </a:p>
          <a:p>
            <a:pPr marL="0" indent="0">
              <a:buNone/>
            </a:pPr>
            <a:r>
              <a:rPr kumimoji="1" lang="zh-CN" altLang="en-US" sz="6000" dirty="0" smtClean="0"/>
              <a:t>與四時合其序。</a:t>
            </a:r>
            <a:endParaRPr kumimoji="1" lang="en-US" altLang="zh-CN" sz="6000" dirty="0" smtClean="0"/>
          </a:p>
          <a:p>
            <a:pPr marL="0" indent="0">
              <a:buNone/>
            </a:pPr>
            <a:endParaRPr kumimoji="1" lang="en-US" altLang="zh-CN" sz="6000" dirty="0" smtClean="0"/>
          </a:p>
          <a:p>
            <a:pPr marL="0" indent="0" algn="r">
              <a:buNone/>
            </a:pPr>
            <a:r>
              <a:rPr kumimoji="1" lang="zh-CN" altLang="zh-CN" sz="6000" dirty="0" smtClean="0"/>
              <a:t>《</a:t>
            </a:r>
            <a:r>
              <a:rPr kumimoji="1" lang="zh-CN" altLang="en-US" sz="6000" dirty="0" smtClean="0"/>
              <a:t>群書治要</a:t>
            </a:r>
            <a:r>
              <a:rPr kumimoji="1" lang="zh-CN" altLang="en-US" sz="6000" dirty="0" smtClean="0">
                <a:latin typeface="Wingdings" panose="05000000000000000000"/>
                <a:ea typeface="Wingdings" panose="05000000000000000000"/>
                <a:cs typeface="Wingdings" panose="05000000000000000000"/>
                <a:sym typeface="Wingdings" panose="05000000000000000000"/>
              </a:rPr>
              <a:t></a:t>
            </a:r>
            <a:r>
              <a:rPr kumimoji="1" lang="zh-CN" altLang="en-US" sz="6000" dirty="0" smtClean="0"/>
              <a:t>周易</a:t>
            </a:r>
            <a:r>
              <a:rPr kumimoji="1" lang="en-US" altLang="zh-CN" sz="6000" dirty="0" smtClean="0"/>
              <a:t>》</a:t>
            </a:r>
            <a:endParaRPr kumimoji="1" lang="zh-CN" altLang="en-US" sz="6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685" y="957580"/>
            <a:ext cx="7071995" cy="4942205"/>
          </a:xfrm>
        </p:spPr>
        <p:txBody>
          <a:bodyPr>
            <a:normAutofit lnSpcReduction="10000"/>
          </a:bodyPr>
          <a:lstStyle/>
          <a:p>
            <a:pPr marL="0" indent="0" algn="r">
              <a:buFont typeface="Wingdings" panose="05000000000000000000" charset="0"/>
              <a:buNone/>
              <a:defRPr/>
            </a:pPr>
            <a:endParaRPr lang="en-GB" altLang="zh-TW" sz="6600" b="1" dirty="0" smtClean="0">
              <a:latin typeface="楷体" panose="02010609060101010101" charset="-122"/>
              <a:ea typeface="楷体" panose="02010609060101010101" charset="-122"/>
              <a:cs typeface="楷体" panose="02010609060101010101" charset="-122"/>
            </a:endParaRPr>
          </a:p>
          <a:p>
            <a:pPr marL="0" indent="0">
              <a:buNone/>
              <a:defRPr/>
            </a:pPr>
            <a:r>
              <a:rPr lang="zh-TW" altLang="en-US" sz="8800" b="1" dirty="0" smtClean="0">
                <a:solidFill>
                  <a:srgbClr val="004000"/>
                </a:solidFill>
                <a:latin typeface="楷体" panose="02010609060101010101" charset="-122"/>
                <a:ea typeface="楷体" panose="02010609060101010101" charset="-122"/>
                <a:cs typeface="楷体" panose="02010609060101010101" charset="-122"/>
              </a:rPr>
              <a:t>順天者存，</a:t>
            </a:r>
            <a:endParaRPr lang="en-US" altLang="zh-TW" sz="8800" b="1" dirty="0" smtClean="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zh-TW" altLang="en-US" sz="8800" b="1" dirty="0" smtClean="0">
                <a:solidFill>
                  <a:srgbClr val="004000"/>
                </a:solidFill>
                <a:latin typeface="楷体" panose="02010609060101010101" charset="-122"/>
                <a:ea typeface="楷体" panose="02010609060101010101" charset="-122"/>
                <a:cs typeface="楷体" panose="02010609060101010101" charset="-122"/>
              </a:rPr>
              <a:t>逆天者亡</a:t>
            </a:r>
            <a:r>
              <a:rPr lang="zh-TW" altLang="zh-TW" sz="8800" b="1" dirty="0" smtClean="0">
                <a:solidFill>
                  <a:srgbClr val="004000"/>
                </a:solidFill>
                <a:latin typeface="楷体" panose="02010609060101010101" charset="-122"/>
                <a:ea typeface="楷体" panose="02010609060101010101" charset="-122"/>
                <a:cs typeface="楷体" panose="02010609060101010101" charset="-122"/>
              </a:rPr>
              <a:t>。</a:t>
            </a:r>
            <a:endParaRPr lang="en-US" altLang="zh-TW" sz="8800" b="1" dirty="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zh-CN" altLang="zh-TW" sz="8800" b="1" dirty="0" smtClean="0">
                <a:solidFill>
                  <a:srgbClr val="004000"/>
                </a:solidFill>
                <a:latin typeface="楷体" panose="02010609060101010101" charset="-122"/>
                <a:ea typeface="楷体" panose="02010609060101010101" charset="-122"/>
                <a:cs typeface="楷体" panose="02010609060101010101" charset="-122"/>
              </a:rPr>
              <a:t> </a:t>
            </a:r>
            <a:r>
              <a:rPr lang="zh-CN" altLang="en-US" sz="8800" b="1" dirty="0" smtClean="0">
                <a:solidFill>
                  <a:srgbClr val="004000"/>
                </a:solidFill>
                <a:latin typeface="楷体" panose="02010609060101010101" charset="-122"/>
                <a:ea typeface="楷体" panose="02010609060101010101" charset="-122"/>
                <a:cs typeface="楷体" panose="02010609060101010101" charset="-122"/>
              </a:rPr>
              <a:t>        </a:t>
            </a:r>
            <a:r>
              <a:rPr lang="zh-TW" altLang="en-US" sz="6600" b="1" dirty="0" smtClean="0">
                <a:solidFill>
                  <a:srgbClr val="004000"/>
                </a:solidFill>
                <a:latin typeface="楷体" panose="02010609060101010101" charset="-122"/>
                <a:ea typeface="楷体" panose="02010609060101010101" charset="-122"/>
                <a:cs typeface="楷体" panose="02010609060101010101" charset="-122"/>
              </a:rPr>
              <a:t>孟子</a:t>
            </a:r>
            <a:endParaRPr kumimoji="0" lang="zh-CN" altLang="en-US" sz="6600"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520" y="1256665"/>
            <a:ext cx="7172960" cy="4344035"/>
          </a:xfrm>
        </p:spPr>
        <p:txBody>
          <a:bodyPr>
            <a:noAutofit/>
          </a:bodyPr>
          <a:lstStyle/>
          <a:p>
            <a:pPr marL="400050" lvl="1" indent="0">
              <a:buFont typeface="Wingdings" panose="05000000000000000000" charset="0"/>
              <a:buNone/>
              <a:defRPr/>
            </a:pPr>
            <a:endParaRPr lang="en-GB" altLang="zh-TW" sz="4000" b="1" dirty="0" smtClean="0">
              <a:latin typeface="楷体" panose="02010609060101010101" charset="-122"/>
              <a:ea typeface="楷体" panose="02010609060101010101" charset="-122"/>
              <a:cs typeface="楷体" panose="02010609060101010101" charset="-122"/>
            </a:endParaRPr>
          </a:p>
          <a:p>
            <a:pPr marL="0" indent="0">
              <a:buNone/>
              <a:defRPr/>
            </a:pPr>
            <a:r>
              <a:rPr lang="en-US" altLang="en-US" sz="8000" b="1" dirty="0" smtClean="0">
                <a:solidFill>
                  <a:srgbClr val="004000"/>
                </a:solidFill>
                <a:latin typeface="楷体" panose="02010609060101010101" charset="-122"/>
                <a:ea typeface="楷体" panose="02010609060101010101" charset="-122"/>
                <a:cs typeface="楷体" panose="02010609060101010101" charset="-122"/>
              </a:rPr>
              <a:t>民吾同胞；</a:t>
            </a:r>
            <a:endParaRPr lang="en-US" altLang="en-US" sz="8000" b="1" dirty="0" smtClean="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en-US" altLang="en-US" sz="8000" b="1" dirty="0" smtClean="0">
                <a:solidFill>
                  <a:srgbClr val="004000"/>
                </a:solidFill>
                <a:latin typeface="楷体" panose="02010609060101010101" charset="-122"/>
                <a:ea typeface="楷体" panose="02010609060101010101" charset="-122"/>
                <a:cs typeface="楷体" panose="02010609060101010101" charset="-122"/>
              </a:rPr>
              <a:t>物吾與也。</a:t>
            </a:r>
            <a:endParaRPr lang="en-GB" altLang="en-US" sz="8000" b="1" dirty="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zh-CN" altLang="en-US" sz="8000" b="1" dirty="0" smtClean="0">
                <a:solidFill>
                  <a:srgbClr val="004000"/>
                </a:solidFill>
                <a:latin typeface="楷体" panose="02010609060101010101" charset="-122"/>
                <a:ea typeface="楷体" panose="02010609060101010101" charset="-122"/>
                <a:cs typeface="楷体" panose="02010609060101010101" charset="-122"/>
              </a:rPr>
              <a:t>          </a:t>
            </a:r>
            <a:r>
              <a:rPr lang="zh-TW" altLang="en-US" sz="6600" b="1" dirty="0" smtClean="0">
                <a:solidFill>
                  <a:srgbClr val="004000"/>
                </a:solidFill>
                <a:latin typeface="楷体" panose="02010609060101010101" charset="-122"/>
                <a:ea typeface="楷体" panose="02010609060101010101" charset="-122"/>
                <a:cs typeface="楷体" panose="02010609060101010101" charset="-122"/>
              </a:rPr>
              <a:t>張載</a:t>
            </a:r>
            <a:r>
              <a:rPr lang="en-US" altLang="zh-TW" sz="6600" b="1" dirty="0" smtClean="0">
                <a:solidFill>
                  <a:srgbClr val="004000"/>
                </a:solidFill>
                <a:latin typeface="楷体" panose="02010609060101010101" charset="-122"/>
                <a:ea typeface="楷体" panose="02010609060101010101" charset="-122"/>
                <a:cs typeface="楷体" panose="02010609060101010101" charset="-122"/>
              </a:rPr>
              <a:t> </a:t>
            </a:r>
            <a:endParaRPr lang="en-US" altLang="zh-CN" sz="6600" b="1" dirty="0" smtClean="0">
              <a:solidFill>
                <a:srgbClr val="004000"/>
              </a:solidFill>
              <a:latin typeface="楷体" panose="02010609060101010101" charset="-122"/>
              <a:ea typeface="楷体" panose="02010609060101010101" charset="-122"/>
              <a:cs typeface="楷体" panose="02010609060101010101" charset="-122"/>
            </a:endParaRPr>
          </a:p>
          <a:p>
            <a:pPr marL="457200" lvl="1" indent="0">
              <a:buFont typeface="Wingdings" panose="05000000000000000000" charset="0"/>
              <a:buNone/>
              <a:defRPr/>
            </a:pPr>
            <a:r>
              <a:rPr kumimoji="0" lang="en-US" altLang="zh-TW" sz="5400" b="1" dirty="0" smtClean="0">
                <a:latin typeface="Calibri" panose="020F0502020204030204" charset="0"/>
                <a:ea typeface="宋体" panose="02010600030101010101" pitchFamily="2" charset="-122"/>
                <a:cs typeface="Calibri" panose="020F0502020204030204" charset="0"/>
              </a:rPr>
              <a:t> </a:t>
            </a:r>
            <a:endParaRPr kumimoji="0" lang="en-US" altLang="zh-TW" sz="5400" b="1" dirty="0" smtClean="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765" y="965200"/>
            <a:ext cx="8585835" cy="4927600"/>
          </a:xfrm>
        </p:spPr>
        <p:txBody>
          <a:bodyPr>
            <a:noAutofit/>
          </a:bodyPr>
          <a:lstStyle/>
          <a:p>
            <a:pPr marL="0" indent="0" algn="l">
              <a:buFont typeface="Wingdings" panose="05000000000000000000" charset="0"/>
              <a:buNone/>
              <a:defRPr/>
            </a:pPr>
            <a:r>
              <a:rPr kumimoji="0" lang="zh-TW" altLang="en-US" sz="6600" b="1" dirty="0" smtClean="0">
                <a:solidFill>
                  <a:srgbClr val="004000"/>
                </a:solidFill>
                <a:latin typeface="楷体" panose="02010609060101010101" charset="-122"/>
                <a:ea typeface="楷体" panose="02010609060101010101" charset="-122"/>
                <a:cs typeface="楷体" panose="02010609060101010101" charset="-122"/>
              </a:rPr>
              <a:t>大人者，</a:t>
            </a:r>
            <a:endParaRPr kumimoji="0" lang="en-US" altLang="zh-TW" sz="6600" b="1" dirty="0" smtClean="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kumimoji="0" lang="zh-TW" altLang="en-US" sz="6600" b="1" dirty="0" smtClean="0">
                <a:solidFill>
                  <a:srgbClr val="004000"/>
                </a:solidFill>
                <a:latin typeface="楷体" panose="02010609060101010101" charset="-122"/>
                <a:ea typeface="楷体" panose="02010609060101010101" charset="-122"/>
                <a:cs typeface="楷体" panose="02010609060101010101" charset="-122"/>
              </a:rPr>
              <a:t>以天地萬物為一體者</a:t>
            </a:r>
            <a:r>
              <a:rPr kumimoji="0" lang="zh-CN" altLang="en-US" sz="6600" b="1" dirty="0" smtClean="0">
                <a:solidFill>
                  <a:srgbClr val="004000"/>
                </a:solidFill>
                <a:latin typeface="楷体" panose="02010609060101010101" charset="-122"/>
                <a:ea typeface="楷体" panose="02010609060101010101" charset="-122"/>
                <a:cs typeface="楷体" panose="02010609060101010101" charset="-122"/>
              </a:rPr>
              <a:t>也。</a:t>
            </a:r>
            <a:endParaRPr kumimoji="0" lang="en-US" altLang="zh-CN" sz="6600" b="1" dirty="0" smtClean="0">
              <a:solidFill>
                <a:srgbClr val="004000"/>
              </a:solidFill>
              <a:latin typeface="楷体" panose="02010609060101010101" charset="-122"/>
              <a:ea typeface="楷体" panose="02010609060101010101" charset="-122"/>
              <a:cs typeface="楷体" panose="02010609060101010101" charset="-122"/>
            </a:endParaRPr>
          </a:p>
          <a:p>
            <a:pPr marL="400050" lvl="1" indent="0" algn="r">
              <a:buFont typeface="Wingdings" panose="05000000000000000000" charset="0"/>
              <a:buNone/>
              <a:defRPr/>
            </a:pPr>
            <a:endParaRPr lang="en-GB" altLang="zh-TW" sz="5400" b="1" dirty="0" smtClean="0">
              <a:solidFill>
                <a:srgbClr val="004000"/>
              </a:solidFill>
              <a:latin typeface="楷体" panose="02010609060101010101" charset="-122"/>
              <a:ea typeface="楷体" panose="02010609060101010101" charset="-122"/>
              <a:cs typeface="楷体" panose="02010609060101010101" charset="-122"/>
            </a:endParaRPr>
          </a:p>
          <a:p>
            <a:pPr marL="400050" lvl="1" indent="0" algn="r">
              <a:buFont typeface="Wingdings" panose="05000000000000000000" charset="0"/>
              <a:buNone/>
              <a:defRPr/>
            </a:pPr>
            <a:r>
              <a:rPr lang="zh-TW" altLang="en-US" sz="5400" b="1" dirty="0" smtClean="0">
                <a:solidFill>
                  <a:srgbClr val="004000"/>
                </a:solidFill>
                <a:latin typeface="楷体" panose="02010609060101010101" charset="-122"/>
                <a:ea typeface="楷体" panose="02010609060101010101" charset="-122"/>
                <a:cs typeface="楷体" panose="02010609060101010101" charset="-122"/>
              </a:rPr>
              <a:t>王陽明</a:t>
            </a:r>
            <a:endParaRPr kumimoji="0" lang="zh-CN" altLang="en-US" sz="4400" b="1" dirty="0">
              <a:solidFill>
                <a:srgbClr val="004000"/>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382965" y="1060101"/>
            <a:ext cx="9179514" cy="5216525"/>
          </a:xfrm>
        </p:spPr>
        <p:txBody>
          <a:bodyPr>
            <a:normAutofit/>
          </a:bodyPr>
          <a:lstStyle/>
          <a:p>
            <a:pPr marL="400050" lvl="1" indent="0">
              <a:buFont typeface="Wingdings" panose="05000000000000000000" charset="0"/>
              <a:buNone/>
            </a:pPr>
            <a:endParaRPr lang="en-GB" altLang="zh-TW" b="1" dirty="0">
              <a:solidFill>
                <a:srgbClr val="000000"/>
              </a:solidFill>
              <a:latin typeface="楷体" panose="02010609060101010101" charset="-122"/>
              <a:ea typeface="楷体" panose="02010609060101010101" charset="-122"/>
              <a:cs typeface="楷体" panose="02010609060101010101" charset="-122"/>
            </a:endParaRPr>
          </a:p>
          <a:p>
            <a:pPr marL="0" indent="0">
              <a:buNone/>
            </a:pPr>
            <a:r>
              <a:rPr kumimoji="0" lang="zh-TW" altLang="en-US" sz="6600" b="1" dirty="0" smtClean="0">
                <a:solidFill>
                  <a:srgbClr val="000000"/>
                </a:solidFill>
                <a:latin typeface="楷体" panose="02010609060101010101" charset="-122"/>
                <a:ea typeface="楷体" panose="02010609060101010101" charset="-122"/>
                <a:cs typeface="楷体" panose="02010609060101010101" charset="-122"/>
              </a:rPr>
              <a:t>大人之能以天地萬物為一體也，非意之也，</a:t>
            </a:r>
            <a:endParaRPr kumimoji="0" lang="en-US" altLang="zh-TW" sz="6600" b="1" dirty="0" smtClean="0">
              <a:solidFill>
                <a:srgbClr val="000000"/>
              </a:solidFill>
              <a:latin typeface="楷体" panose="02010609060101010101" charset="-122"/>
              <a:ea typeface="楷体" panose="02010609060101010101" charset="-122"/>
              <a:cs typeface="楷体" panose="02010609060101010101" charset="-122"/>
            </a:endParaRPr>
          </a:p>
          <a:p>
            <a:pPr marL="0" indent="0">
              <a:buNone/>
            </a:pPr>
            <a:r>
              <a:rPr kumimoji="0" lang="zh-TW" altLang="en-US" sz="6600" b="1" dirty="0" smtClean="0">
                <a:solidFill>
                  <a:srgbClr val="000000"/>
                </a:solidFill>
                <a:latin typeface="楷体" panose="02010609060101010101" charset="-122"/>
                <a:ea typeface="楷体" panose="02010609060101010101" charset="-122"/>
                <a:cs typeface="楷体" panose="02010609060101010101" charset="-122"/>
              </a:rPr>
              <a:t>其心之</a:t>
            </a:r>
            <a:r>
              <a:rPr kumimoji="0" lang="zh-TW" altLang="en-US" sz="6600" b="1" dirty="0">
                <a:solidFill>
                  <a:srgbClr val="000000"/>
                </a:solidFill>
                <a:latin typeface="楷体" panose="02010609060101010101" charset="-122"/>
                <a:ea typeface="楷体" panose="02010609060101010101" charset="-122"/>
                <a:cs typeface="楷体" panose="02010609060101010101" charset="-122"/>
              </a:rPr>
              <a:t>仁本若是。</a:t>
            </a:r>
            <a:endParaRPr kumimoji="0" lang="en-GB" altLang="zh-TW" sz="6600" b="1" dirty="0">
              <a:solidFill>
                <a:srgbClr val="000000"/>
              </a:solidFill>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pPr>
            <a:endParaRPr lang="en-US" altLang="zh-CN" sz="3600" b="1" dirty="0">
              <a:solidFill>
                <a:srgbClr val="000000"/>
              </a:solidFill>
              <a:latin typeface="楷体" panose="02010609060101010101" charset="-122"/>
              <a:ea typeface="楷体" panose="02010609060101010101" charset="-122"/>
              <a:cs typeface="楷体" panose="02010609060101010101" charset="-122"/>
            </a:endParaRPr>
          </a:p>
          <a:p>
            <a:endParaRPr kumimoji="0" lang="zh-CN" altLang="en-US" sz="4000" b="1" dirty="0">
              <a:solidFill>
                <a:srgbClr val="000000"/>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351693" y="-351692"/>
            <a:ext cx="8792307" cy="5216525"/>
          </a:xfrm>
        </p:spPr>
        <p:txBody>
          <a:bodyPr>
            <a:noAutofit/>
          </a:bodyPr>
          <a:lstStyle/>
          <a:p>
            <a:pPr marL="400050" lvl="1" indent="0">
              <a:buFont typeface="Wingdings" panose="05000000000000000000" charset="0"/>
              <a:buNone/>
            </a:pPr>
            <a:endParaRPr lang="en-US" altLang="zh-CN" sz="4800" b="1" dirty="0">
              <a:latin typeface="楷体" panose="02010609060101010101" charset="-122"/>
              <a:ea typeface="楷体" panose="02010609060101010101" charset="-122"/>
              <a:cs typeface="楷体" panose="02010609060101010101" charset="-122"/>
            </a:endParaRPr>
          </a:p>
          <a:p>
            <a:pPr marL="0" indent="0">
              <a:buNone/>
            </a:pPr>
            <a:r>
              <a:rPr lang="zh-CN" altLang="en-US" sz="4400" dirty="0" smtClean="0"/>
              <a:t>        </a:t>
            </a:r>
            <a:r>
              <a:rPr lang="zh-CN" altLang="en-US" sz="4400" dirty="0" smtClean="0">
                <a:latin typeface="BiauKai"/>
                <a:ea typeface="BiauKai"/>
                <a:cs typeface="BiauKai"/>
              </a:rPr>
              <a:t>是故見</a:t>
            </a:r>
            <a:r>
              <a:rPr lang="zh-CN" altLang="en-US" sz="4400" dirty="0" smtClean="0">
                <a:solidFill>
                  <a:srgbClr val="0000FF"/>
                </a:solidFill>
                <a:latin typeface="BiauKai"/>
                <a:ea typeface="BiauKai"/>
                <a:cs typeface="BiauKai"/>
              </a:rPr>
              <a:t>孺子</a:t>
            </a:r>
            <a:r>
              <a:rPr lang="zh-CN" altLang="en-US" sz="4400" dirty="0" smtClean="0">
                <a:latin typeface="BiauKai"/>
                <a:ea typeface="BiauKai"/>
                <a:cs typeface="BiauKai"/>
              </a:rPr>
              <a:t>之入</a:t>
            </a:r>
            <a:r>
              <a:rPr lang="zh-CN" altLang="en-US" sz="4400" dirty="0">
                <a:latin typeface="BiauKai"/>
                <a:ea typeface="BiauKai"/>
                <a:cs typeface="BiauKai"/>
              </a:rPr>
              <a:t>井，而必有怵惕惻隱之心焉，</a:t>
            </a:r>
            <a:r>
              <a:rPr lang="zh-CN" altLang="en-US" sz="4400" dirty="0" smtClean="0">
                <a:latin typeface="BiauKai"/>
                <a:ea typeface="BiauKai"/>
                <a:cs typeface="BiauKai"/>
              </a:rPr>
              <a:t>是其仁之與孺子而為一體也；孺子</a:t>
            </a:r>
            <a:r>
              <a:rPr lang="zh-CN" altLang="en-US" sz="4400" dirty="0">
                <a:latin typeface="BiauKai"/>
                <a:ea typeface="BiauKai"/>
                <a:cs typeface="BiauKai"/>
              </a:rPr>
              <a:t>猶同類者也，見</a:t>
            </a:r>
            <a:r>
              <a:rPr lang="zh-CN" altLang="en-US" sz="4400" dirty="0">
                <a:solidFill>
                  <a:srgbClr val="0000FF"/>
                </a:solidFill>
                <a:latin typeface="BiauKai"/>
                <a:ea typeface="BiauKai"/>
                <a:cs typeface="BiauKai"/>
              </a:rPr>
              <a:t>鳥獸</a:t>
            </a:r>
            <a:r>
              <a:rPr lang="zh-CN" altLang="en-US" sz="4400" dirty="0">
                <a:latin typeface="BiauKai"/>
                <a:ea typeface="BiauKai"/>
                <a:cs typeface="BiauKai"/>
              </a:rPr>
              <a:t>之哀鳴觳觫，而必有不忍之心，</a:t>
            </a:r>
            <a:r>
              <a:rPr lang="zh-CN" altLang="en-US" sz="4400" dirty="0" smtClean="0">
                <a:latin typeface="BiauKai"/>
                <a:ea typeface="BiauKai"/>
                <a:cs typeface="BiauKai"/>
              </a:rPr>
              <a:t>是其仁之與鳥獸而為一體也；鳥獸</a:t>
            </a:r>
            <a:r>
              <a:rPr lang="zh-CN" altLang="en-US" sz="4400" dirty="0">
                <a:latin typeface="BiauKai"/>
                <a:ea typeface="BiauKai"/>
                <a:cs typeface="BiauKai"/>
              </a:rPr>
              <a:t>猶有知覺者也，見</a:t>
            </a:r>
            <a:r>
              <a:rPr lang="zh-CN" altLang="en-US" sz="4400" dirty="0">
                <a:solidFill>
                  <a:srgbClr val="0000FF"/>
                </a:solidFill>
                <a:latin typeface="BiauKai"/>
                <a:ea typeface="BiauKai"/>
                <a:cs typeface="BiauKai"/>
              </a:rPr>
              <a:t>草木</a:t>
            </a:r>
            <a:r>
              <a:rPr lang="zh-CN" altLang="en-US" sz="4400" dirty="0">
                <a:latin typeface="BiauKai"/>
                <a:ea typeface="BiauKai"/>
                <a:cs typeface="BiauKai"/>
              </a:rPr>
              <a:t>之摧折而必有憫恤之心焉，</a:t>
            </a:r>
            <a:r>
              <a:rPr lang="zh-CN" altLang="en-US" sz="4400" dirty="0" smtClean="0">
                <a:latin typeface="BiauKai"/>
                <a:ea typeface="BiauKai"/>
                <a:cs typeface="BiauKai"/>
              </a:rPr>
              <a:t>是其仁之與草木而為一體也；草木</a:t>
            </a:r>
            <a:r>
              <a:rPr lang="zh-CN" altLang="en-US" sz="4400" dirty="0">
                <a:latin typeface="BiauKai"/>
                <a:ea typeface="BiauKai"/>
                <a:cs typeface="BiauKai"/>
              </a:rPr>
              <a:t>猶有生意者也，見</a:t>
            </a:r>
            <a:r>
              <a:rPr lang="zh-CN" altLang="en-US" sz="4400" dirty="0">
                <a:solidFill>
                  <a:srgbClr val="0000FF"/>
                </a:solidFill>
                <a:latin typeface="BiauKai"/>
                <a:ea typeface="BiauKai"/>
                <a:cs typeface="BiauKai"/>
              </a:rPr>
              <a:t>瓦石</a:t>
            </a:r>
            <a:r>
              <a:rPr lang="zh-CN" altLang="en-US" sz="4400" dirty="0">
                <a:latin typeface="BiauKai"/>
                <a:ea typeface="BiauKai"/>
                <a:cs typeface="BiauKai"/>
              </a:rPr>
              <a:t>之毀壞而必有顧惜之心焉，是其仁之與瓦石而為一體也。</a:t>
            </a:r>
            <a:endParaRPr kumimoji="0" lang="zh-CN" altLang="en-US" sz="4400" b="1" dirty="0">
              <a:latin typeface="BiauKai"/>
              <a:ea typeface="BiauKai"/>
              <a:cs typeface="BiauKa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878403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53005" y="875030"/>
            <a:ext cx="4237990" cy="5108575"/>
          </a:xfrm>
          <a:prstGeom prst="rect">
            <a:avLst/>
          </a:prstGeom>
          <a:noFill/>
          <a:ln>
            <a:noFill/>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1151890" y="4749800"/>
            <a:ext cx="6840538" cy="15684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zh-CN" altLang="en-US" sz="3200" b="1">
                <a:ea typeface="仿宋_GB2312" charset="0"/>
                <a:cs typeface="仿宋_GB2312" charset="0"/>
              </a:rPr>
              <a:t>看过</a:t>
            </a:r>
            <a:r>
              <a:rPr kumimoji="0" lang="en-US" altLang="zh-CN" sz="3200" b="1">
                <a:ea typeface="仿宋_GB2312" charset="0"/>
                <a:cs typeface="仿宋_GB2312" charset="0"/>
              </a:rPr>
              <a:t>"</a:t>
            </a:r>
            <a:r>
              <a:rPr kumimoji="0" lang="zh-CN" altLang="en-US" sz="3200" b="1">
                <a:ea typeface="仿宋_GB2312" charset="0"/>
                <a:cs typeface="仿宋_GB2312" charset="0"/>
              </a:rPr>
              <a:t>爱与感谢</a:t>
            </a:r>
            <a:r>
              <a:rPr kumimoji="0" lang="en-US" altLang="zh-CN" sz="3200" b="1">
                <a:ea typeface="仿宋_GB2312" charset="0"/>
                <a:cs typeface="仿宋_GB2312" charset="0"/>
              </a:rPr>
              <a:t>"</a:t>
            </a:r>
            <a:r>
              <a:rPr kumimoji="0" lang="zh-CN" altLang="en-US" sz="3200" b="1">
                <a:ea typeface="仿宋_GB2312" charset="0"/>
                <a:cs typeface="仿宋_GB2312" charset="0"/>
              </a:rPr>
              <a:t>几个字的水所形成的结晶。这样的水结晶充满了喜悦，并形成 像盛开的鲜花一样的模样。</a:t>
            </a:r>
            <a:endParaRPr kumimoji="0" lang="en-US" altLang="zh-CN" sz="3200">
              <a:ea typeface="仿宋_GB2312" charset="0"/>
              <a:cs typeface="仿宋_GB2312" charset="0"/>
            </a:endParaRPr>
          </a:p>
        </p:txBody>
      </p:sp>
      <p:pic>
        <p:nvPicPr>
          <p:cNvPr id="72706" name="Picture 3" descr="ai yu ganxi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3825" y="986790"/>
            <a:ext cx="3816350" cy="3535045"/>
          </a:xfrm>
          <a:prstGeom prst="rect">
            <a:avLst/>
          </a:prstGeom>
          <a:noFill/>
          <a:ln>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7380" y="1721485"/>
            <a:ext cx="7889240" cy="3415030"/>
          </a:xfrm>
          <a:prstGeom prst="rect">
            <a:avLst/>
          </a:prstGeom>
          <a:noFill/>
        </p:spPr>
        <p:txBody>
          <a:bodyPr wrap="square" rtlCol="0">
            <a:spAutoFit/>
          </a:bodyPr>
          <a:lstStyle/>
          <a:p>
            <a:r>
              <a:rPr lang="zh-CN" altLang="en-US" sz="5400" dirty="0"/>
              <a:t>“構建人類命運共同體”，</a:t>
            </a:r>
            <a:r>
              <a:rPr lang="zh-CN" altLang="en-US" sz="5400" dirty="0" smtClean="0"/>
              <a:t>是習主席解決當</a:t>
            </a:r>
            <a:r>
              <a:rPr lang="zh-CN" altLang="en-US" sz="5400" dirty="0"/>
              <a:t>今世界各種難題、消弭全球各種亂象的“</a:t>
            </a:r>
            <a:r>
              <a:rPr lang="zh-CN" altLang="en-US" sz="5400" dirty="0" smtClean="0"/>
              <a:t>中國方案”</a:t>
            </a:r>
            <a:r>
              <a:rPr lang="zh-CN" altLang="en-US" sz="5400" dirty="0"/>
              <a:t>。</a:t>
            </a:r>
            <a:endParaRPr kumimoji="1" lang="zh-CN" altLang="en-US" sz="5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9-xiexi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5770" y="399415"/>
            <a:ext cx="3125470" cy="2932430"/>
          </a:xfrm>
          <a:prstGeom prst="rect">
            <a:avLst/>
          </a:prstGeom>
          <a:noFill/>
          <a:ln>
            <a:noFill/>
          </a:ln>
        </p:spPr>
      </p:pic>
      <p:pic>
        <p:nvPicPr>
          <p:cNvPr id="67586" name="Picture 3" descr="9-hund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405" y="3672840"/>
            <a:ext cx="3124835" cy="2933065"/>
          </a:xfrm>
          <a:prstGeom prst="rect">
            <a:avLst/>
          </a:prstGeom>
          <a:noFill/>
          <a:ln>
            <a:noFill/>
          </a:ln>
        </p:spPr>
      </p:pic>
      <p:sp>
        <p:nvSpPr>
          <p:cNvPr id="1220612" name="Text Box 4"/>
          <p:cNvSpPr txBox="1">
            <a:spLocks noChangeArrowheads="1"/>
          </p:cNvSpPr>
          <p:nvPr/>
        </p:nvSpPr>
        <p:spPr bwMode="auto">
          <a:xfrm>
            <a:off x="5666105" y="1481455"/>
            <a:ext cx="1440180" cy="768350"/>
          </a:xfrm>
          <a:prstGeom prst="rect">
            <a:avLst/>
          </a:prstGeom>
          <a:noFill/>
          <a:ln>
            <a:noFill/>
          </a:ln>
          <a:effectLst/>
        </p:spPr>
        <p:txBody>
          <a:bodyPr wrap="square">
            <a:spAutoFit/>
          </a:bodyPr>
          <a:lstStyle/>
          <a:p>
            <a:pPr>
              <a:spcBef>
                <a:spcPct val="50000"/>
              </a:spcBef>
              <a:defRPr/>
            </a:pPr>
            <a:r>
              <a:rPr lang="zh-CN" altLang="en-US" sz="4400" b="1">
                <a:ea typeface="仿宋_GB2312" charset="0"/>
                <a:cs typeface="仿宋_GB2312" charset="0"/>
              </a:rPr>
              <a:t>謝謝</a:t>
            </a:r>
            <a:endParaRPr lang="zh-CN" altLang="en-US" sz="4400" b="1">
              <a:ea typeface="仿宋_GB2312" charset="0"/>
              <a:cs typeface="仿宋_GB2312" charset="0"/>
            </a:endParaRPr>
          </a:p>
        </p:txBody>
      </p:sp>
      <p:sp>
        <p:nvSpPr>
          <p:cNvPr id="1220613" name="Text Box 5"/>
          <p:cNvSpPr txBox="1">
            <a:spLocks noChangeArrowheads="1"/>
          </p:cNvSpPr>
          <p:nvPr/>
        </p:nvSpPr>
        <p:spPr bwMode="auto">
          <a:xfrm>
            <a:off x="5666105" y="4757738"/>
            <a:ext cx="1439863" cy="762000"/>
          </a:xfrm>
          <a:prstGeom prst="rect">
            <a:avLst/>
          </a:prstGeom>
          <a:noFill/>
          <a:ln>
            <a:noFill/>
          </a:ln>
          <a:effectLst/>
        </p:spPr>
        <p:txBody>
          <a:bodyPr>
            <a:spAutoFit/>
          </a:bodyPr>
          <a:lstStyle/>
          <a:p>
            <a:pPr>
              <a:spcBef>
                <a:spcPct val="50000"/>
              </a:spcBef>
              <a:defRPr/>
            </a:pPr>
            <a:r>
              <a:rPr lang="zh-CN" altLang="en-US" sz="4400" b="1">
                <a:ea typeface="仿宋_GB2312" charset="0"/>
                <a:cs typeface="仿宋_GB2312" charset="0"/>
              </a:rPr>
              <a:t>混蛋</a:t>
            </a:r>
            <a:endParaRPr lang="zh-CN" altLang="en-US" sz="4400" b="1">
              <a:ea typeface="仿宋_GB2312" charset="0"/>
              <a:cs typeface="仿宋_GB2312"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3"/>
          <p:cNvSpPr>
            <a:spLocks noChangeArrowheads="1"/>
          </p:cNvSpPr>
          <p:nvPr/>
        </p:nvSpPr>
        <p:spPr bwMode="auto">
          <a:xfrm>
            <a:off x="680085" y="2828290"/>
            <a:ext cx="7783830" cy="1200785"/>
          </a:xfrm>
          <a:prstGeom prst="rect">
            <a:avLst/>
          </a:prstGeom>
          <a:noFill/>
          <a:ln>
            <a:noFill/>
          </a:ln>
        </p:spPr>
        <p:txBody>
          <a:bodyPr anchor="ctr"/>
          <a:lstStyle/>
          <a:p>
            <a:pPr indent="0">
              <a:buFont typeface="Arial" panose="020B0604020202020204" pitchFamily="34" charset="0"/>
              <a:buNone/>
            </a:pPr>
            <a:r>
              <a:rPr lang="zh-CN" altLang="en-US" sz="6600" b="1">
                <a:solidFill>
                  <a:srgbClr val="000000"/>
                </a:solidFill>
                <a:latin typeface="黑体" panose="02010609060101010101" charset="-122"/>
                <a:ea typeface="黑体" panose="02010609060101010101" charset="-122"/>
                <a:cs typeface="黑体" panose="02010609060101010101" charset="-122"/>
                <a:sym typeface="黑体" panose="02010609060101010101" charset="-122"/>
              </a:rPr>
              <a:t>真正的風水在哪裡？</a:t>
            </a:r>
            <a:endParaRPr lang="en-US" sz="6600" b="1">
              <a:solidFill>
                <a:srgbClr val="00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p:transition advTm="8767"/>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17780" y="1052830"/>
            <a:ext cx="9108440" cy="5004435"/>
          </a:xfrm>
          <a:prstGeom prst="rect">
            <a:avLst/>
          </a:prstGeom>
          <a:noFill/>
          <a:ln>
            <a:noFill/>
          </a:ln>
        </p:spPr>
        <p:txBody>
          <a:bodyPr wrap="square" lIns="326633" tIns="163316" rIns="326633" bIns="163316">
            <a:spAutoFit/>
          </a:bodyPr>
          <a:lstStyle>
            <a:lvl1pPr defTabSz="3267075">
              <a:defRPr kumimoji="1" sz="2400">
                <a:solidFill>
                  <a:schemeClr val="tx1"/>
                </a:solidFill>
                <a:latin typeface="Garamond" charset="0"/>
                <a:ea typeface="宋体" panose="02010600030101010101" pitchFamily="2" charset="-122"/>
                <a:cs typeface="宋体" panose="02010600030101010101" pitchFamily="2" charset="-122"/>
              </a:defRPr>
            </a:lvl1pPr>
            <a:lvl2pPr marL="742950" indent="-285750" defTabSz="3267075">
              <a:defRPr kumimoji="1" sz="2400">
                <a:solidFill>
                  <a:schemeClr val="tx1"/>
                </a:solidFill>
                <a:latin typeface="Garamond" charset="0"/>
                <a:ea typeface="宋体" panose="02010600030101010101" pitchFamily="2" charset="-122"/>
              </a:defRPr>
            </a:lvl2pPr>
            <a:lvl3pPr marL="1143000" indent="-228600" defTabSz="3267075">
              <a:defRPr kumimoji="1" sz="2400">
                <a:solidFill>
                  <a:schemeClr val="tx1"/>
                </a:solidFill>
                <a:latin typeface="Garamond" charset="0"/>
                <a:ea typeface="宋体" panose="02010600030101010101" pitchFamily="2" charset="-122"/>
              </a:defRPr>
            </a:lvl3pPr>
            <a:lvl4pPr marL="1600200" indent="-228600" defTabSz="3267075">
              <a:defRPr kumimoji="1" sz="2400">
                <a:solidFill>
                  <a:schemeClr val="tx1"/>
                </a:solidFill>
                <a:latin typeface="Garamond" charset="0"/>
                <a:ea typeface="宋体" panose="02010600030101010101" pitchFamily="2" charset="-122"/>
              </a:defRPr>
            </a:lvl4pPr>
            <a:lvl5pPr marL="2057400" indent="-228600" defTabSz="3267075">
              <a:defRPr kumimoji="1" sz="2400">
                <a:solidFill>
                  <a:schemeClr val="tx1"/>
                </a:solidFill>
                <a:latin typeface="Garamond" charset="0"/>
                <a:ea typeface="宋体" panose="02010600030101010101" pitchFamily="2" charset="-122"/>
              </a:defRPr>
            </a:lvl5pPr>
            <a:lvl6pPr marL="25146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6pPr>
            <a:lvl7pPr marL="29718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7pPr>
            <a:lvl8pPr marL="34290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8pPr>
            <a:lvl9pPr marL="38862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9pPr>
          </a:lstStyle>
          <a:p>
            <a:r>
              <a:rPr kumimoji="0" lang="zh-CN" altLang="en-US" sz="4400" dirty="0">
                <a:latin typeface="隶书" charset="0"/>
                <a:ea typeface="隶书" charset="0"/>
                <a:cs typeface="隶书" charset="0"/>
              </a:rPr>
              <a:t>夫損人而自益，身之不祥也；</a:t>
            </a:r>
            <a:endParaRPr kumimoji="0" lang="zh-CN" altLang="en-US" sz="4400" dirty="0">
              <a:latin typeface="隶书" charset="0"/>
              <a:ea typeface="隶书" charset="0"/>
              <a:cs typeface="隶书" charset="0"/>
            </a:endParaRPr>
          </a:p>
          <a:p>
            <a:r>
              <a:rPr kumimoji="0" lang="zh-CN" altLang="en-US" sz="4400" dirty="0">
                <a:latin typeface="隶书" charset="0"/>
                <a:ea typeface="隶书" charset="0"/>
                <a:cs typeface="隶书" charset="0"/>
              </a:rPr>
              <a:t>棄老而取幼，家之不祥也；</a:t>
            </a:r>
            <a:endParaRPr kumimoji="0" lang="zh-CN" altLang="en-US" sz="4400" dirty="0">
              <a:latin typeface="隶书" charset="0"/>
              <a:ea typeface="隶书" charset="0"/>
              <a:cs typeface="隶书" charset="0"/>
            </a:endParaRPr>
          </a:p>
          <a:p>
            <a:r>
              <a:rPr kumimoji="0" lang="zh-CN" altLang="en-US" sz="4400" dirty="0">
                <a:latin typeface="隶书" charset="0"/>
                <a:ea typeface="隶书" charset="0"/>
                <a:cs typeface="隶书" charset="0"/>
              </a:rPr>
              <a:t>釋賢而任不肖，國之不祥也；</a:t>
            </a:r>
            <a:endParaRPr kumimoji="0" lang="zh-CN" altLang="en-US" sz="4800" dirty="0">
              <a:latin typeface="隶书" charset="0"/>
              <a:ea typeface="隶书" charset="0"/>
              <a:cs typeface="隶书" charset="0"/>
            </a:endParaRPr>
          </a:p>
          <a:p>
            <a:r>
              <a:rPr kumimoji="0" lang="zh-CN" altLang="en-US" sz="4400" dirty="0">
                <a:latin typeface="隶书" charset="0"/>
                <a:ea typeface="隶书" charset="0"/>
                <a:cs typeface="隶书" charset="0"/>
              </a:rPr>
              <a:t>老者不教，幼者不學，俗之不祥也；      </a:t>
            </a:r>
            <a:endParaRPr kumimoji="0" lang="zh-CN" altLang="en-US" sz="4400" dirty="0">
              <a:latin typeface="隶书" charset="0"/>
              <a:ea typeface="隶书" charset="0"/>
              <a:cs typeface="隶书" charset="0"/>
            </a:endParaRPr>
          </a:p>
          <a:p>
            <a:r>
              <a:rPr kumimoji="0" lang="zh-CN" altLang="en-US" sz="4400" dirty="0">
                <a:solidFill>
                  <a:srgbClr val="000000"/>
                </a:solidFill>
                <a:latin typeface="隶书" charset="0"/>
                <a:ea typeface="隶书" charset="0"/>
                <a:cs typeface="隶书" charset="0"/>
              </a:rPr>
              <a:t>聖人伏匿，愚者擅權，天下不祥也。</a:t>
            </a:r>
            <a:endParaRPr kumimoji="0" lang="zh-CN" altLang="en-US" sz="4400" dirty="0">
              <a:solidFill>
                <a:srgbClr val="000000"/>
              </a:solidFill>
              <a:latin typeface="隶书" charset="0"/>
              <a:ea typeface="隶书" charset="0"/>
              <a:cs typeface="隶书" charset="0"/>
            </a:endParaRPr>
          </a:p>
          <a:p>
            <a:endParaRPr kumimoji="0" lang="zh-CN" altLang="en-US" sz="4800" dirty="0">
              <a:solidFill>
                <a:schemeClr val="accent2"/>
              </a:solidFill>
              <a:latin typeface="隶书" charset="0"/>
              <a:ea typeface="隶书" charset="0"/>
              <a:cs typeface="隶书" charset="0"/>
            </a:endParaRPr>
          </a:p>
          <a:p>
            <a:r>
              <a:rPr kumimoji="0" lang="en-US" altLang="zh-CN" sz="3600" dirty="0">
                <a:latin typeface="隶书" charset="0"/>
                <a:ea typeface="隶书" charset="0"/>
                <a:cs typeface="隶书" charset="0"/>
              </a:rPr>
              <a:t>                    </a:t>
            </a:r>
            <a:r>
              <a:rPr kumimoji="0" lang="zh-CN" altLang="en-US" sz="3600" dirty="0" smtClean="0">
                <a:latin typeface="隶书" charset="0"/>
                <a:ea typeface="隶书" charset="0"/>
                <a:cs typeface="隶书" charset="0"/>
              </a:rPr>
              <a:t>        </a:t>
            </a:r>
            <a:r>
              <a:rPr kumimoji="0" lang="en-US" altLang="zh-CN" sz="3600" dirty="0" smtClean="0">
                <a:latin typeface="隶书" charset="0"/>
                <a:ea typeface="隶书" charset="0"/>
                <a:cs typeface="隶书" charset="0"/>
              </a:rPr>
              <a:t>《</a:t>
            </a:r>
            <a:r>
              <a:rPr kumimoji="0" lang="zh-CN" altLang="en-US" sz="3600" dirty="0">
                <a:latin typeface="隶书" charset="0"/>
                <a:ea typeface="隶书" charset="0"/>
                <a:cs typeface="隶书" charset="0"/>
              </a:rPr>
              <a:t>群書治要</a:t>
            </a:r>
            <a:r>
              <a:rPr kumimoji="0" lang="zh-CN" altLang="en-US" sz="3600" dirty="0">
                <a:latin typeface="Arial" panose="020B0604020202020204" pitchFamily="34" charset="0"/>
                <a:ea typeface="隶书" charset="0"/>
                <a:cs typeface="隶书" charset="0"/>
              </a:rPr>
              <a:t>·</a:t>
            </a:r>
            <a:r>
              <a:rPr kumimoji="0" lang="zh-CN" altLang="en-US" sz="3600" dirty="0">
                <a:latin typeface="隶书" charset="0"/>
                <a:ea typeface="隶书" charset="0"/>
                <a:cs typeface="隶书" charset="0"/>
              </a:rPr>
              <a:t>孔子家語</a:t>
            </a:r>
            <a:r>
              <a:rPr kumimoji="0" lang="en-US" altLang="zh-CN" sz="3600" dirty="0">
                <a:latin typeface="隶书" charset="0"/>
                <a:ea typeface="隶书" charset="0"/>
                <a:cs typeface="隶书" charset="0"/>
              </a:rPr>
              <a:t>》</a:t>
            </a:r>
            <a:endParaRPr kumimoji="0" lang="en-US" altLang="zh-CN" sz="3600" dirty="0">
              <a:latin typeface="隶书" charset="0"/>
              <a:ea typeface="隶书" charset="0"/>
              <a:cs typeface="隶书"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文本框 1"/>
          <p:cNvSpPr txBox="1">
            <a:spLocks noChangeArrowheads="1"/>
          </p:cNvSpPr>
          <p:nvPr/>
        </p:nvSpPr>
        <p:spPr bwMode="auto">
          <a:xfrm>
            <a:off x="503238" y="1773238"/>
            <a:ext cx="8640762" cy="2862262"/>
          </a:xfrm>
          <a:prstGeom prst="rect">
            <a:avLst/>
          </a:prstGeom>
          <a:noFill/>
          <a:ln>
            <a:noFill/>
          </a:ln>
        </p:spPr>
        <p:txBody>
          <a:bodyPr>
            <a:spAutoFit/>
          </a:bodyPr>
          <a:lstStyle>
            <a:lvl1pPr>
              <a:defRPr kumimoji="1" sz="2400">
                <a:solidFill>
                  <a:schemeClr val="tx1"/>
                </a:solidFill>
                <a:latin typeface="Garamond"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Garamond" charset="0"/>
                <a:ea typeface="宋体" panose="02010600030101010101" pitchFamily="2" charset="-122"/>
              </a:defRPr>
            </a:lvl2pPr>
            <a:lvl3pPr marL="1143000" indent="-228600">
              <a:defRPr kumimoji="1" sz="2400">
                <a:solidFill>
                  <a:schemeClr val="tx1"/>
                </a:solidFill>
                <a:latin typeface="Garamond" charset="0"/>
                <a:ea typeface="宋体" panose="02010600030101010101" pitchFamily="2" charset="-122"/>
              </a:defRPr>
            </a:lvl3pPr>
            <a:lvl4pPr marL="1600200" indent="-228600">
              <a:defRPr kumimoji="1" sz="2400">
                <a:solidFill>
                  <a:schemeClr val="tx1"/>
                </a:solidFill>
                <a:latin typeface="Garamond" charset="0"/>
                <a:ea typeface="宋体" panose="02010600030101010101" pitchFamily="2" charset="-122"/>
              </a:defRPr>
            </a:lvl4pPr>
            <a:lvl5pPr marL="2057400" indent="-228600">
              <a:defRPr kumimoji="1" sz="2400">
                <a:solidFill>
                  <a:schemeClr val="tx1"/>
                </a:solidFill>
                <a:latin typeface="Garamond"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9pPr>
          </a:lstStyle>
          <a:p>
            <a:r>
              <a:rPr lang="zh-CN" altLang="en-US" sz="6000">
                <a:latin typeface="Heiti TC Light" charset="0"/>
                <a:ea typeface="Heiti TC Light" charset="0"/>
                <a:cs typeface="Heiti TC Light" charset="0"/>
              </a:rPr>
              <a:t>一切福田，不离方寸</a:t>
            </a:r>
            <a:endParaRPr lang="en-US" altLang="zh-CN" sz="6000">
              <a:latin typeface="Heiti TC Light" charset="0"/>
              <a:ea typeface="Heiti TC Light" charset="0"/>
              <a:cs typeface="Heiti TC Light" charset="0"/>
            </a:endParaRPr>
          </a:p>
          <a:p>
            <a:endParaRPr lang="en-US" altLang="zh-CN" sz="6000">
              <a:latin typeface="Heiti TC Light" charset="0"/>
              <a:ea typeface="Heiti TC Light" charset="0"/>
              <a:cs typeface="Heiti TC Light" charset="0"/>
            </a:endParaRPr>
          </a:p>
          <a:p>
            <a:r>
              <a:rPr lang="zh-CN" altLang="en-US" sz="6000">
                <a:latin typeface="Heiti TC Light" charset="0"/>
                <a:ea typeface="Heiti TC Light" charset="0"/>
                <a:cs typeface="Heiti TC Light" charset="0"/>
              </a:rPr>
              <a:t>福人居福地，福地福人居</a:t>
            </a:r>
            <a:endParaRPr lang="zh-CN" altLang="en-US" sz="6000">
              <a:latin typeface="Heiti TC Light" charset="0"/>
              <a:ea typeface="Heiti TC Light" charset="0"/>
              <a:cs typeface="Heiti TC Light"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E:\课件制作\刘老师课件素材2\书籍图\尚书.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75463" y="1573213"/>
            <a:ext cx="2143125" cy="2857500"/>
          </a:xfrm>
          <a:prstGeom prst="rect">
            <a:avLst/>
          </a:prstGeom>
          <a:noFill/>
          <a:ln>
            <a:noFill/>
          </a:ln>
        </p:spPr>
      </p:pic>
      <p:sp>
        <p:nvSpPr>
          <p:cNvPr id="59394" name="标题 3"/>
          <p:cNvSpPr>
            <a:spLocks noGrp="1" noChangeArrowheads="1"/>
          </p:cNvSpPr>
          <p:nvPr>
            <p:ph type="title" idx="4294967295"/>
          </p:nvPr>
        </p:nvSpPr>
        <p:spPr>
          <a:xfrm>
            <a:off x="210247" y="2134741"/>
            <a:ext cx="8226426" cy="2320925"/>
          </a:xfrm>
        </p:spPr>
        <p:txBody>
          <a:bodyPr>
            <a:normAutofit fontScale="90000"/>
          </a:bodyPr>
          <a:lstStyle/>
          <a:p>
            <a:pPr>
              <a:defRPr/>
            </a:pPr>
            <a:r>
              <a:rPr kumimoji="0" lang="zh-CN" altLang="en-US" sz="5400" b="1" dirty="0">
                <a:latin typeface="宋体" panose="02010600030101010101" pitchFamily="2" charset="-122"/>
                <a:ea typeface="宋体" panose="02010600030101010101" pitchFamily="2" charset="-122"/>
                <a:sym typeface="宋体" panose="02010600030101010101" pitchFamily="2" charset="-122"/>
              </a:rPr>
              <a:t>內作色荒，外作禽荒，</a:t>
            </a:r>
            <a:br>
              <a:rPr kumimoji="0" lang="zh-CN" altLang="en-US" sz="5400" b="1" dirty="0">
                <a:latin typeface="宋体" panose="02010600030101010101" pitchFamily="2" charset="-122"/>
                <a:ea typeface="宋体" panose="02010600030101010101" pitchFamily="2" charset="-122"/>
                <a:sym typeface="宋体" panose="02010600030101010101" pitchFamily="2" charset="-122"/>
              </a:rPr>
            </a:br>
            <a:r>
              <a:rPr kumimoji="0" lang="zh-CN" altLang="en-US" sz="5400" b="1" dirty="0">
                <a:latin typeface="宋体" panose="02010600030101010101" pitchFamily="2" charset="-122"/>
                <a:ea typeface="宋体" panose="02010600030101010101" pitchFamily="2" charset="-122"/>
                <a:sym typeface="宋体" panose="02010600030101010101" pitchFamily="2" charset="-122"/>
              </a:rPr>
              <a:t>甘酒嗜音，峻宇雕牆，</a:t>
            </a:r>
            <a:br>
              <a:rPr kumimoji="0" lang="zh-CN" altLang="en-US" sz="5400" b="1" dirty="0">
                <a:latin typeface="宋体" panose="02010600030101010101" pitchFamily="2" charset="-122"/>
                <a:ea typeface="宋体" panose="02010600030101010101" pitchFamily="2" charset="-122"/>
                <a:sym typeface="宋体" panose="02010600030101010101" pitchFamily="2" charset="-122"/>
              </a:rPr>
            </a:br>
            <a:r>
              <a:rPr kumimoji="0" lang="zh-CN" altLang="en-US" sz="5400" b="1" dirty="0">
                <a:latin typeface="宋体" panose="02010600030101010101" pitchFamily="2" charset="-122"/>
                <a:ea typeface="宋体" panose="02010600030101010101" pitchFamily="2" charset="-122"/>
                <a:sym typeface="宋体" panose="02010600030101010101" pitchFamily="2" charset="-122"/>
              </a:rPr>
              <a:t>有一於此，未或弗亡</a:t>
            </a:r>
            <a:r>
              <a:rPr kumimoji="0" lang="zh-CN" altLang="en-US" sz="5400" b="1" dirty="0" smtClean="0">
                <a:latin typeface="宋体" panose="02010600030101010101" pitchFamily="2" charset="-122"/>
                <a:ea typeface="宋体" panose="02010600030101010101" pitchFamily="2" charset="-122"/>
                <a:sym typeface="宋体" panose="02010600030101010101" pitchFamily="2" charset="-122"/>
              </a:rPr>
              <a:t>。</a:t>
            </a:r>
            <a:br>
              <a:rPr kumimoji="0" lang="en-US" altLang="zh-CN" sz="5400" b="1" dirty="0" smtClean="0">
                <a:latin typeface="宋体" panose="02010600030101010101" pitchFamily="2" charset="-122"/>
                <a:ea typeface="宋体" panose="02010600030101010101" pitchFamily="2" charset="-122"/>
                <a:sym typeface="宋体" panose="02010600030101010101" pitchFamily="2" charset="-122"/>
              </a:rPr>
            </a:br>
            <a:br>
              <a:rPr lang="en-US" altLang="zh-CN" sz="5400" b="1" dirty="0">
                <a:latin typeface="宋体" panose="02010600030101010101" pitchFamily="2" charset="-122"/>
                <a:ea typeface="宋体" panose="02010600030101010101" pitchFamily="2" charset="-122"/>
                <a:sym typeface="宋体" panose="02010600030101010101" pitchFamily="2" charset="-122"/>
              </a:rPr>
            </a:br>
            <a:r>
              <a:rPr lang="zh-CN" altLang="en-US" sz="5400" b="1" dirty="0" smtClean="0">
                <a:latin typeface="宋体" panose="02010600030101010101" pitchFamily="2" charset="-122"/>
                <a:ea typeface="宋体" panose="02010600030101010101" pitchFamily="2" charset="-122"/>
                <a:sym typeface="宋体" panose="02010600030101010101" pitchFamily="2" charset="-122"/>
              </a:rPr>
              <a:t>   </a:t>
            </a:r>
            <a:r>
              <a:rPr lang="zh-CN" altLang="zh-CN" sz="5400" b="1" dirty="0" smtClean="0">
                <a:latin typeface="宋体" panose="02010600030101010101" pitchFamily="2" charset="-122"/>
                <a:ea typeface="宋体" panose="02010600030101010101" pitchFamily="2" charset="-122"/>
                <a:sym typeface="宋体" panose="02010600030101010101" pitchFamily="2" charset="-122"/>
              </a:rPr>
              <a:t>《</a:t>
            </a:r>
            <a:r>
              <a:rPr lang="zh-CN" altLang="en-US" sz="5400" b="1" dirty="0" smtClean="0">
                <a:latin typeface="宋体" panose="02010600030101010101" pitchFamily="2" charset="-122"/>
                <a:ea typeface="宋体" panose="02010600030101010101" pitchFamily="2" charset="-122"/>
                <a:sym typeface="宋体" panose="02010600030101010101" pitchFamily="2" charset="-122"/>
              </a:rPr>
              <a:t>群書治要</a:t>
            </a:r>
            <a:r>
              <a:rPr lang="zh-CN" altLang="en-US" sz="5400" b="1" dirty="0" smtClean="0">
                <a:latin typeface="Wingdings" panose="05000000000000000000"/>
                <a:ea typeface="Wingdings" panose="05000000000000000000"/>
                <a:cs typeface="Wingdings" panose="05000000000000000000"/>
                <a:sym typeface="Wingdings" panose="05000000000000000000"/>
              </a:rPr>
              <a:t></a:t>
            </a:r>
            <a:r>
              <a:rPr lang="zh-CN" altLang="en-US" sz="5400" b="1" dirty="0" smtClean="0">
                <a:latin typeface="宋体" panose="02010600030101010101" pitchFamily="2" charset="-122"/>
                <a:ea typeface="宋体" panose="02010600030101010101" pitchFamily="2" charset="-122"/>
                <a:sym typeface="宋体" panose="02010600030101010101" pitchFamily="2" charset="-122"/>
              </a:rPr>
              <a:t>尚書</a:t>
            </a:r>
            <a:r>
              <a:rPr lang="en-US" altLang="zh-CN" sz="5400" b="1" dirty="0" smtClean="0">
                <a:latin typeface="宋体" panose="02010600030101010101" pitchFamily="2" charset="-122"/>
                <a:ea typeface="宋体" panose="02010600030101010101" pitchFamily="2" charset="-122"/>
                <a:sym typeface="宋体" panose="02010600030101010101" pitchFamily="2" charset="-122"/>
              </a:rPr>
              <a:t>》</a:t>
            </a:r>
            <a:endParaRPr kumimoji="0" lang="zh-CN" altLang="en-US" sz="5400" b="1"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矩形 1"/>
          <p:cNvSpPr>
            <a:spLocks noChangeArrowheads="1"/>
          </p:cNvSpPr>
          <p:nvPr/>
        </p:nvSpPr>
        <p:spPr bwMode="auto">
          <a:xfrm>
            <a:off x="462915" y="797560"/>
            <a:ext cx="8217535" cy="5262245"/>
          </a:xfrm>
          <a:prstGeom prst="rect">
            <a:avLst/>
          </a:prstGeom>
          <a:noFill/>
          <a:ln>
            <a:noFill/>
          </a:ln>
        </p:spPr>
        <p:txBody>
          <a:bodyPr wrap="square">
            <a:spAutoFit/>
          </a:bodyPr>
          <a:lstStyle/>
          <a:p>
            <a:pPr eaLnBrk="0" hangingPunct="0">
              <a:lnSpc>
                <a:spcPct val="150000"/>
              </a:lnSpc>
            </a:pPr>
            <a:r>
              <a:rPr lang="zh-CN" altLang="en-US" sz="3200" b="1" dirty="0">
                <a:latin typeface="楷体" panose="02010609060101010101" charset="-122"/>
                <a:ea typeface="楷体" panose="02010609060101010101" charset="-122"/>
                <a:cs typeface="楷体" panose="02010609060101010101" charset="-122"/>
              </a:rPr>
              <a:t>布衣也，其友皆孝悌，純謹畏令，如此者，家必日益，身必日安，此所謂吉人也</a:t>
            </a:r>
            <a:r>
              <a:rPr lang="zh-CN" altLang="en-US" sz="3200" b="1" dirty="0" smtClean="0">
                <a:latin typeface="楷体" panose="02010609060101010101" charset="-122"/>
                <a:ea typeface="楷体" panose="02010609060101010101" charset="-122"/>
                <a:cs typeface="楷体" panose="02010609060101010101" charset="-122"/>
              </a:rPr>
              <a:t>；</a:t>
            </a:r>
            <a:endParaRPr lang="en-US" altLang="zh-CN" sz="3200" b="1" dirty="0" smtClean="0">
              <a:latin typeface="楷体" panose="02010609060101010101" charset="-122"/>
              <a:ea typeface="楷体" panose="02010609060101010101" charset="-122"/>
              <a:cs typeface="楷体" panose="02010609060101010101" charset="-122"/>
            </a:endParaRPr>
          </a:p>
          <a:p>
            <a:pPr eaLnBrk="0" hangingPunct="0">
              <a:lnSpc>
                <a:spcPct val="150000"/>
              </a:lnSpc>
            </a:pPr>
            <a:r>
              <a:rPr lang="zh-CN" altLang="en-US" sz="3200" b="1" dirty="0" smtClean="0">
                <a:latin typeface="楷体" panose="02010609060101010101" charset="-122"/>
                <a:ea typeface="楷体" panose="02010609060101010101" charset="-122"/>
                <a:cs typeface="楷体" panose="02010609060101010101" charset="-122"/>
              </a:rPr>
              <a:t>事君也</a:t>
            </a:r>
            <a:r>
              <a:rPr lang="zh-CN" altLang="en-US" sz="3200" b="1" dirty="0">
                <a:latin typeface="楷体" panose="02010609060101010101" charset="-122"/>
                <a:ea typeface="楷体" panose="02010609060101010101" charset="-122"/>
                <a:cs typeface="楷体" panose="02010609060101010101" charset="-122"/>
              </a:rPr>
              <a:t>，其友皆誠信有行好善，如此者，事君日益，官職日進，此所謂吉臣也</a:t>
            </a:r>
            <a:r>
              <a:rPr lang="zh-CN" altLang="en-US" sz="3200" b="1" dirty="0" smtClean="0">
                <a:latin typeface="楷体" panose="02010609060101010101" charset="-122"/>
                <a:ea typeface="楷体" panose="02010609060101010101" charset="-122"/>
                <a:cs typeface="楷体" panose="02010609060101010101" charset="-122"/>
              </a:rPr>
              <a:t>；</a:t>
            </a:r>
            <a:endParaRPr lang="en-US" altLang="zh-CN" sz="3200" b="1" dirty="0" smtClean="0">
              <a:latin typeface="楷体" panose="02010609060101010101" charset="-122"/>
              <a:ea typeface="楷体" panose="02010609060101010101" charset="-122"/>
              <a:cs typeface="楷体" panose="02010609060101010101" charset="-122"/>
            </a:endParaRPr>
          </a:p>
          <a:p>
            <a:pPr eaLnBrk="0" hangingPunct="0">
              <a:lnSpc>
                <a:spcPct val="150000"/>
              </a:lnSpc>
            </a:pPr>
            <a:r>
              <a:rPr lang="zh-CN" altLang="en-US" sz="3200" b="1" dirty="0" smtClean="0">
                <a:latin typeface="楷体" panose="02010609060101010101" charset="-122"/>
                <a:ea typeface="楷体" panose="02010609060101010101" charset="-122"/>
                <a:cs typeface="楷体" panose="02010609060101010101" charset="-122"/>
              </a:rPr>
              <a:t>人主也</a:t>
            </a:r>
            <a:r>
              <a:rPr lang="zh-CN" altLang="en-US" sz="3200" b="1" dirty="0">
                <a:latin typeface="楷体" panose="02010609060101010101" charset="-122"/>
                <a:ea typeface="楷体" panose="02010609060101010101" charset="-122"/>
                <a:cs typeface="楷体" panose="02010609060101010101" charset="-122"/>
              </a:rPr>
              <a:t>，朝臣多賢，左右多忠，主有失，敢交爭正諫，如此者，國日安，主日尊，天下日服，此所謂吉主也</a:t>
            </a:r>
            <a:r>
              <a:rPr lang="zh-CN" altLang="en-US" sz="3200" b="1" dirty="0" smtClean="0">
                <a:latin typeface="楷体" panose="02010609060101010101" charset="-122"/>
                <a:ea typeface="楷体" panose="02010609060101010101" charset="-122"/>
                <a:cs typeface="楷体" panose="02010609060101010101" charset="-122"/>
              </a:rPr>
              <a:t>。</a:t>
            </a:r>
            <a:endParaRPr lang="zh-CN" altLang="en-US" sz="3200" b="1" dirty="0">
              <a:latin typeface="黑体" panose="02010609060101010101" charset="-122"/>
              <a:ea typeface="黑体" panose="02010609060101010101" charset="-122"/>
              <a:cs typeface="黑体" panose="02010609060101010101" charset="-122"/>
            </a:endParaRPr>
          </a:p>
        </p:txBody>
      </p:sp>
      <p:sp>
        <p:nvSpPr>
          <p:cNvPr id="60418" name="矩形 2"/>
          <p:cNvSpPr>
            <a:spLocks noChangeArrowheads="1"/>
          </p:cNvSpPr>
          <p:nvPr/>
        </p:nvSpPr>
        <p:spPr bwMode="auto">
          <a:xfrm>
            <a:off x="5151755" y="6105524"/>
            <a:ext cx="3863340" cy="521970"/>
          </a:xfrm>
          <a:prstGeom prst="rect">
            <a:avLst/>
          </a:prstGeom>
          <a:noFill/>
          <a:ln>
            <a:noFill/>
          </a:ln>
        </p:spPr>
        <p:txBody>
          <a:bodyPr wrap="none">
            <a:spAutoFit/>
          </a:bodyPr>
          <a:lstStyle/>
          <a:p>
            <a:r>
              <a:rPr lang="en-US" altLang="zh-CN" sz="2800" dirty="0">
                <a:latin typeface="方正楷体_GBK" panose="03000509000000000000" charset="-122"/>
                <a:ea typeface="方正楷体_GBK" panose="03000509000000000000" charset="-122"/>
                <a:cs typeface="方正楷体_GBK" panose="03000509000000000000" charset="-122"/>
              </a:rPr>
              <a:t>《</a:t>
            </a:r>
            <a:r>
              <a:rPr lang="zh-CN" altLang="en-US" sz="2800" dirty="0">
                <a:latin typeface="方正楷体_GBK" panose="03000509000000000000" charset="-122"/>
                <a:ea typeface="方正楷体_GBK" panose="03000509000000000000" charset="-122"/>
                <a:cs typeface="方正楷体_GBK" panose="03000509000000000000" charset="-122"/>
              </a:rPr>
              <a:t>群書治要</a:t>
            </a:r>
            <a:r>
              <a:rPr lang="en-US" altLang="zh-CN" sz="2800" dirty="0">
                <a:latin typeface="方正楷体_GBK" panose="03000509000000000000" charset="-122"/>
                <a:ea typeface="方正楷体_GBK" panose="03000509000000000000" charset="-122"/>
                <a:cs typeface="方正楷体_GBK" panose="03000509000000000000" charset="-122"/>
              </a:rPr>
              <a:t>•</a:t>
            </a:r>
            <a:r>
              <a:rPr lang="zh-CN" altLang="en-US" sz="2800" dirty="0">
                <a:latin typeface="方正楷体_GBK" panose="03000509000000000000" charset="-122"/>
                <a:ea typeface="方正楷体_GBK" panose="03000509000000000000" charset="-122"/>
                <a:cs typeface="方正楷体_GBK" panose="03000509000000000000" charset="-122"/>
              </a:rPr>
              <a:t>呂氏春秋</a:t>
            </a:r>
            <a:r>
              <a:rPr lang="en-US" altLang="zh-CN" sz="2800" dirty="0">
                <a:latin typeface="方正楷体_GBK" panose="03000509000000000000" charset="-122"/>
                <a:ea typeface="方正楷体_GBK" panose="03000509000000000000" charset="-122"/>
                <a:cs typeface="方正楷体_GBK" panose="03000509000000000000" charset="-122"/>
              </a:rPr>
              <a:t>》</a:t>
            </a:r>
            <a:endParaRPr lang="zh-CN" altLang="en-US" sz="2800" dirty="0">
              <a:latin typeface="方正楷体_GBK" panose="03000509000000000000" charset="-122"/>
              <a:ea typeface="方正楷体_GBK" panose="03000509000000000000" charset="-122"/>
              <a:cs typeface="方正楷体_GBK" panose="03000509000000000000" charset="-122"/>
            </a:endParaRPr>
          </a:p>
        </p:txBody>
      </p:sp>
    </p:spTree>
  </p:cSld>
  <p:clrMapOvr>
    <a:masterClrMapping/>
  </p:clrMapOvr>
  <p:transition spd="slow">
    <p:strips dir="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1"/>
          </p:nvPr>
        </p:nvSpPr>
        <p:spPr>
          <a:xfrm>
            <a:off x="2148205" y="2612390"/>
            <a:ext cx="4847590" cy="1633220"/>
          </a:xfrm>
        </p:spPr>
        <p:txBody>
          <a:bodyPr>
            <a:normAutofit lnSpcReduction="10000"/>
          </a:bodyPr>
          <a:lstStyle/>
          <a:p>
            <a:pPr marL="0" indent="0">
              <a:lnSpc>
                <a:spcPct val="120000"/>
              </a:lnSpc>
              <a:buFont typeface="Arial" panose="020B0604020202020204" pitchFamily="34" charset="0"/>
              <a:buNone/>
            </a:pPr>
            <a:r>
              <a:rPr lang="zh-CN" altLang="en-US" sz="8800" b="1" dirty="0" smtClean="0">
                <a:solidFill>
                  <a:srgbClr val="004000"/>
                </a:solidFill>
                <a:latin typeface="楷体" panose="02010609060101010101" charset="-122"/>
                <a:ea typeface="楷体" panose="02010609060101010101" charset="-122"/>
                <a:cs typeface="楷体" panose="02010609060101010101" charset="-122"/>
              </a:rPr>
              <a:t>巧奪天工</a:t>
            </a:r>
            <a:endParaRPr kumimoji="0" lang="zh-CN" altLang="en-US" sz="4400"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2665095" y="2145030"/>
            <a:ext cx="3813810" cy="932815"/>
          </a:xfrm>
        </p:spPr>
        <p:txBody>
          <a:bodyPr>
            <a:normAutofit fontScale="90000"/>
          </a:bodyPr>
          <a:lstStyle/>
          <a:p>
            <a:pPr>
              <a:lnSpc>
                <a:spcPct val="120000"/>
              </a:lnSpc>
            </a:pPr>
            <a:r>
              <a:rPr kumimoji="0" lang="en-US" altLang="zh-CN" sz="4800" b="1" dirty="0" smtClean="0">
                <a:solidFill>
                  <a:srgbClr val="800000"/>
                </a:solidFill>
                <a:latin typeface="Calibri" panose="020F0502020204030204" charset="0"/>
                <a:ea typeface="宋体" panose="02010600030101010101" pitchFamily="2" charset="-122"/>
                <a:cs typeface="Calibri" panose="020F0502020204030204" charset="0"/>
              </a:rPr>
              <a:t>3</a:t>
            </a:r>
            <a:r>
              <a:rPr kumimoji="0" lang="zh-CN" altLang="en-US" sz="4800" b="1" dirty="0" smtClean="0">
                <a:solidFill>
                  <a:srgbClr val="800000"/>
                </a:solidFill>
                <a:latin typeface="Calibri" panose="020F0502020204030204" charset="0"/>
                <a:ea typeface="宋体" panose="02010600030101010101" pitchFamily="2" charset="-122"/>
                <a:cs typeface="Calibri" panose="020F0502020204030204" charset="0"/>
              </a:rPr>
              <a:t>、</a:t>
            </a:r>
            <a:r>
              <a:rPr lang="zh-TW" altLang="en-US" sz="4800" b="1" dirty="0" smtClean="0">
                <a:solidFill>
                  <a:srgbClr val="800000"/>
                </a:solidFill>
                <a:latin typeface="Calibri" panose="020F0502020204030204" charset="0"/>
                <a:ea typeface="楷体" panose="02010609060101010101" charset="-122"/>
                <a:cs typeface="楷体" panose="02010609060101010101" charset="-122"/>
              </a:rPr>
              <a:t>和而不同</a:t>
            </a:r>
            <a:endParaRPr lang="en-US" altLang="zh-CN" sz="4800" dirty="0">
              <a:solidFill>
                <a:srgbClr val="7A0000"/>
              </a:solidFill>
              <a:latin typeface="Calibri" panose="020F0502020204030204" charset="0"/>
              <a:ea typeface="宋体" panose="02010600030101010101" pitchFamily="2" charset="-122"/>
              <a:cs typeface="Calibri" panose="020F0502020204030204" charset="0"/>
            </a:endParaRPr>
          </a:p>
        </p:txBody>
      </p:sp>
      <p:sp>
        <p:nvSpPr>
          <p:cNvPr id="48130" name="Content Placeholder 2"/>
          <p:cNvSpPr>
            <a:spLocks noGrp="1"/>
          </p:cNvSpPr>
          <p:nvPr>
            <p:ph idx="1"/>
          </p:nvPr>
        </p:nvSpPr>
        <p:spPr>
          <a:xfrm>
            <a:off x="1790700" y="3491230"/>
            <a:ext cx="5562600" cy="824865"/>
          </a:xfrm>
        </p:spPr>
        <p:txBody>
          <a:bodyPr/>
          <a:lstStyle/>
          <a:p>
            <a:pPr marL="0" lvl="1" indent="0" algn="ctr">
              <a:lnSpc>
                <a:spcPct val="110000"/>
              </a:lnSpc>
              <a:buClr>
                <a:schemeClr val="hlink"/>
              </a:buClr>
              <a:buSzTx/>
              <a:buFont typeface="Wingdings" panose="05000000000000000000" charset="0"/>
              <a:buNone/>
            </a:pPr>
            <a:r>
              <a:rPr kumimoji="0" lang="zh-CN" altLang="en-US" sz="4000" b="1" dirty="0" smtClean="0">
                <a:latin typeface="楷体" panose="02010609060101010101" charset="-122"/>
                <a:ea typeface="楷体" panose="02010609060101010101" charset="-122"/>
                <a:cs typeface="楷体" panose="02010609060101010101" charset="-122"/>
              </a:rPr>
              <a:t>和而</a:t>
            </a:r>
            <a:r>
              <a:rPr kumimoji="0" lang="zh-CN" altLang="en-US" sz="4000" b="1" dirty="0">
                <a:latin typeface="楷体" panose="02010609060101010101" charset="-122"/>
                <a:ea typeface="楷体" panose="02010609060101010101" charset="-122"/>
                <a:cs typeface="楷体" panose="02010609060101010101" charset="-122"/>
              </a:rPr>
              <a:t>不同</a:t>
            </a:r>
            <a:r>
              <a:rPr kumimoji="0" lang="en-US" altLang="zh-CN" sz="4000" b="1" dirty="0">
                <a:latin typeface="楷体" panose="02010609060101010101" charset="-122"/>
                <a:ea typeface="楷体" panose="02010609060101010101" charset="-122"/>
                <a:cs typeface="楷体" panose="02010609060101010101" charset="-122"/>
              </a:rPr>
              <a:t> </a:t>
            </a:r>
            <a:r>
              <a:rPr kumimoji="0" lang="zh-CN" altLang="en-US" sz="4000" b="1" dirty="0">
                <a:latin typeface="楷体" panose="02010609060101010101" charset="-122"/>
                <a:ea typeface="楷体" panose="02010609060101010101" charset="-122"/>
                <a:cs typeface="楷体" panose="02010609060101010101" charset="-122"/>
              </a:rPr>
              <a:t>與</a:t>
            </a:r>
            <a:r>
              <a:rPr kumimoji="0" lang="en-US" altLang="zh-CN" sz="4000" b="1" dirty="0">
                <a:latin typeface="楷体" panose="02010609060101010101" charset="-122"/>
                <a:ea typeface="楷体" panose="02010609060101010101" charset="-122"/>
                <a:cs typeface="楷体" panose="02010609060101010101" charset="-122"/>
              </a:rPr>
              <a:t> </a:t>
            </a:r>
            <a:r>
              <a:rPr kumimoji="0" lang="zh-CN" altLang="en-US" sz="4000" b="1" dirty="0" smtClean="0">
                <a:latin typeface="楷体" panose="02010609060101010101" charset="-122"/>
                <a:ea typeface="楷体" panose="02010609060101010101" charset="-122"/>
                <a:cs typeface="楷体" panose="02010609060101010101" charset="-122"/>
              </a:rPr>
              <a:t>合作共贏</a:t>
            </a:r>
            <a:endParaRPr kumimoji="0" lang="zh-CN" sz="40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7390" y="1549400"/>
            <a:ext cx="7729220" cy="3759200"/>
          </a:xfrm>
        </p:spPr>
        <p:txBody>
          <a:bodyPr>
            <a:noAutofit/>
          </a:bodyPr>
          <a:lstStyle/>
          <a:p>
            <a:pPr marL="0" indent="0">
              <a:buNone/>
            </a:pPr>
            <a:r>
              <a:rPr lang="zh-CN" altLang="en-US" sz="6000" dirty="0"/>
              <a:t>萬物並育而不相害</a:t>
            </a:r>
            <a:r>
              <a:rPr lang="zh-CN" altLang="en-US" sz="6000" dirty="0" smtClean="0"/>
              <a:t>，</a:t>
            </a:r>
            <a:endParaRPr lang="en-US" altLang="zh-CN" sz="6000" dirty="0" smtClean="0"/>
          </a:p>
          <a:p>
            <a:pPr marL="0" indent="0">
              <a:buNone/>
            </a:pPr>
            <a:r>
              <a:rPr lang="zh-CN" altLang="en-US" sz="6000" dirty="0" smtClean="0"/>
              <a:t>道</a:t>
            </a:r>
            <a:r>
              <a:rPr lang="zh-CN" altLang="en-US" sz="6000" dirty="0"/>
              <a:t>並行而不相悖</a:t>
            </a:r>
            <a:r>
              <a:rPr lang="zh-CN" altLang="en-US" sz="6000" dirty="0" smtClean="0"/>
              <a:t>。</a:t>
            </a:r>
            <a:endParaRPr lang="zh-CN" altLang="en-US" sz="6000" dirty="0" smtClean="0"/>
          </a:p>
          <a:p>
            <a:pPr marL="0" indent="0">
              <a:buNone/>
            </a:pPr>
            <a:endParaRPr kumimoji="1" lang="en-US" altLang="zh-CN" sz="6000" dirty="0" smtClean="0"/>
          </a:p>
          <a:p>
            <a:pPr marL="0" indent="0" algn="r">
              <a:buNone/>
            </a:pPr>
            <a:r>
              <a:rPr kumimoji="1" lang="en-US" altLang="zh-CN" sz="6000" dirty="0" smtClean="0"/>
              <a:t>《</a:t>
            </a:r>
            <a:r>
              <a:rPr kumimoji="1" lang="zh-CN" altLang="en-US" sz="6000" dirty="0" smtClean="0"/>
              <a:t>中庸</a:t>
            </a:r>
            <a:r>
              <a:rPr kumimoji="1" lang="en-US" altLang="zh-CN" sz="6000" dirty="0" smtClean="0"/>
              <a:t>》</a:t>
            </a:r>
            <a:endParaRPr kumimoji="1" lang="zh-CN" altLang="en-US" sz="6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7858125" y="620713"/>
            <a:ext cx="458788" cy="4752975"/>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kumimoji="0" lang="zh-CN" altLang="en-US" sz="1800">
              <a:latin typeface="Garamond" charset="0"/>
            </a:endParaRPr>
          </a:p>
        </p:txBody>
      </p:sp>
      <p:sp>
        <p:nvSpPr>
          <p:cNvPr id="23554" name="Text Box 4"/>
          <p:cNvSpPr txBox="1">
            <a:spLocks noChangeArrowheads="1"/>
          </p:cNvSpPr>
          <p:nvPr/>
        </p:nvSpPr>
        <p:spPr bwMode="auto">
          <a:xfrm>
            <a:off x="5441727" y="180975"/>
            <a:ext cx="3139321" cy="6400800"/>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800" dirty="0" smtClean="0">
                <a:latin typeface="Garamond" charset="0"/>
              </a:rPr>
              <a:t>以中國為核心的東亞如果成為一體，這個東亞共同體將會成為未來世界的中堅力量。</a:t>
            </a:r>
            <a:endParaRPr kumimoji="0" lang="zh-CN" altLang="en-US" sz="4800" dirty="0">
              <a:latin typeface="Garamond" charset="0"/>
            </a:endParaRPr>
          </a:p>
        </p:txBody>
      </p:sp>
      <p:pic>
        <p:nvPicPr>
          <p:cNvPr id="23555"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38100"/>
            <a:ext cx="5259388" cy="6819900"/>
          </a:xfrm>
          <a:prstGeom prst="rect">
            <a:avLst/>
          </a:prstGeom>
          <a:noFill/>
          <a:ln>
            <a:noFill/>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6615" y="921385"/>
            <a:ext cx="7431405" cy="5015865"/>
          </a:xfrm>
          <a:prstGeom prst="rect">
            <a:avLst/>
          </a:prstGeom>
          <a:noFill/>
        </p:spPr>
        <p:txBody>
          <a:bodyPr wrap="square" rtlCol="0">
            <a:spAutoFit/>
          </a:bodyPr>
          <a:lstStyle/>
          <a:p>
            <a:r>
              <a:rPr lang="zh-CN" altLang="en-US" sz="4000" dirty="0" smtClean="0"/>
              <a:t>        </a:t>
            </a:r>
            <a:r>
              <a:rPr lang="en-US" altLang="zh-CN" sz="3500" dirty="0" smtClean="0"/>
              <a:t>2013</a:t>
            </a:r>
            <a:r>
              <a:rPr lang="zh-CN" altLang="en-US" sz="3500" dirty="0"/>
              <a:t>年</a:t>
            </a:r>
            <a:r>
              <a:rPr lang="en-US" altLang="zh-CN" sz="3500" dirty="0"/>
              <a:t>3</a:t>
            </a:r>
            <a:r>
              <a:rPr lang="zh-CN" altLang="en-US" sz="3500" dirty="0"/>
              <a:t>月，</a:t>
            </a:r>
            <a:r>
              <a:rPr lang="zh-CN" altLang="en-US" sz="3500" dirty="0" smtClean="0"/>
              <a:t>習主席在</a:t>
            </a:r>
            <a:r>
              <a:rPr lang="zh-CN" altLang="en-US" sz="3500" dirty="0" smtClean="0">
                <a:solidFill>
                  <a:srgbClr val="0000FF"/>
                </a:solidFill>
              </a:rPr>
              <a:t>莫斯科國際關係學</a:t>
            </a:r>
            <a:r>
              <a:rPr lang="zh-CN" altLang="en-US" sz="3500" dirty="0">
                <a:solidFill>
                  <a:srgbClr val="0000FF"/>
                </a:solidFill>
              </a:rPr>
              <a:t>院</a:t>
            </a:r>
            <a:r>
              <a:rPr lang="zh-CN" altLang="en-US" sz="3500" dirty="0"/>
              <a:t>發表</a:t>
            </a:r>
            <a:r>
              <a:rPr lang="zh-CN" altLang="en-US" sz="3500" dirty="0" smtClean="0"/>
              <a:t>演講，</a:t>
            </a:r>
            <a:r>
              <a:rPr lang="zh-CN" altLang="en-US" sz="3500" dirty="0"/>
              <a:t>第一次向世界傳遞</a:t>
            </a:r>
            <a:r>
              <a:rPr lang="zh-CN" altLang="en-US" sz="3500" dirty="0" smtClean="0"/>
              <a:t>了他對</a:t>
            </a:r>
            <a:r>
              <a:rPr lang="zh-CN" altLang="en-US" sz="3500" dirty="0"/>
              <a:t>人類文明走向的基本判斷</a:t>
            </a:r>
            <a:r>
              <a:rPr lang="zh-CN" altLang="en-US" sz="3500" dirty="0" smtClean="0"/>
              <a:t>：</a:t>
            </a:r>
            <a:endParaRPr lang="en-US" altLang="zh-CN" sz="3500" dirty="0" smtClean="0"/>
          </a:p>
          <a:p>
            <a:r>
              <a:rPr lang="zh-CN" altLang="en-US" sz="3500" dirty="0" smtClean="0"/>
              <a:t>“</a:t>
            </a:r>
            <a:r>
              <a:rPr lang="zh-CN" altLang="en-US" sz="3500" dirty="0"/>
              <a:t>這個世界，各國相互聯繫、相互依存的程度空前加深，人類生活在同一個地球村裡，生活在歷史和現實交匯的同一個時空里，越來越成為你中有我、我中有你的</a:t>
            </a:r>
            <a:r>
              <a:rPr lang="zh-CN" altLang="en-US" sz="3500" dirty="0">
                <a:solidFill>
                  <a:srgbClr val="FF0000"/>
                </a:solidFill>
              </a:rPr>
              <a:t>命運共同體</a:t>
            </a:r>
            <a:r>
              <a:rPr lang="zh-CN" altLang="en-US" sz="3500" dirty="0"/>
              <a:t>。</a:t>
            </a:r>
            <a:r>
              <a:rPr lang="zh-CN" altLang="en-US" sz="3500" dirty="0" smtClean="0"/>
              <a:t>”</a:t>
            </a:r>
            <a:endParaRPr lang="en-US" altLang="zh-CN" sz="3500" dirty="0" smtClean="0"/>
          </a:p>
          <a:p>
            <a:r>
              <a:rPr lang="zh-CN" altLang="zh-CN" sz="3500" dirty="0"/>
              <a:t> </a:t>
            </a:r>
            <a:r>
              <a:rPr lang="zh-CN" altLang="en-US" sz="3500" dirty="0"/>
              <a:t> </a:t>
            </a:r>
            <a:r>
              <a:rPr lang="zh-CN" altLang="en-US" sz="3500" dirty="0" smtClean="0"/>
              <a:t>       首次向世界闡述</a:t>
            </a:r>
            <a:r>
              <a:rPr lang="zh-CN" altLang="en-US" sz="3500" dirty="0"/>
              <a:t>他的“全球觀</a:t>
            </a:r>
            <a:r>
              <a:rPr lang="zh-CN" altLang="en-US" sz="3500" dirty="0" smtClean="0"/>
              <a:t>”。</a:t>
            </a:r>
            <a:endParaRPr kumimoji="1" lang="zh-CN" altLang="en-US" sz="35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繁体二维码"/>
          <p:cNvPicPr>
            <a:picLocks noChangeAspect="1"/>
          </p:cNvPicPr>
          <p:nvPr/>
        </p:nvPicPr>
        <p:blipFill>
          <a:blip r:embed="rId1"/>
          <a:stretch>
            <a:fillRect/>
          </a:stretch>
        </p:blipFill>
        <p:spPr>
          <a:xfrm>
            <a:off x="-457200" y="-127635"/>
            <a:ext cx="10058400" cy="7113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3535" y="920750"/>
            <a:ext cx="8456930" cy="5015865"/>
          </a:xfrm>
          <a:prstGeom prst="rect">
            <a:avLst/>
          </a:prstGeom>
          <a:noFill/>
        </p:spPr>
        <p:txBody>
          <a:bodyPr wrap="square" rtlCol="0">
            <a:spAutoFit/>
          </a:bodyPr>
          <a:lstStyle/>
          <a:p>
            <a:r>
              <a:rPr lang="en-US" altLang="zh-CN" sz="4000" dirty="0" smtClean="0"/>
              <a:t>        </a:t>
            </a:r>
            <a:r>
              <a:rPr lang="zh-CN" altLang="en-US" sz="4000" dirty="0" smtClean="0"/>
              <a:t>習主席在</a:t>
            </a:r>
            <a:r>
              <a:rPr lang="en-US" altLang="zh-CN" sz="4000" dirty="0"/>
              <a:t>2017</a:t>
            </a:r>
            <a:r>
              <a:rPr lang="zh-CN" altLang="en-US" sz="4000" dirty="0"/>
              <a:t>年</a:t>
            </a:r>
            <a:r>
              <a:rPr lang="en-US" altLang="zh-CN" sz="4000" dirty="0"/>
              <a:t>12</a:t>
            </a:r>
            <a:r>
              <a:rPr lang="zh-CN" altLang="en-US" sz="4000" dirty="0"/>
              <a:t>月</a:t>
            </a:r>
            <a:r>
              <a:rPr lang="en-US" altLang="zh-CN" sz="4000" dirty="0" smtClean="0"/>
              <a:t>1</a:t>
            </a:r>
            <a:r>
              <a:rPr lang="zh-CN" altLang="en-US" sz="4000" dirty="0" smtClean="0"/>
              <a:t>日的演講中說：</a:t>
            </a:r>
            <a:r>
              <a:rPr lang="zh-CN" altLang="en-US" sz="4000" dirty="0"/>
              <a:t>“</a:t>
            </a:r>
            <a:r>
              <a:rPr lang="zh-CN" altLang="en-US" sz="4000" dirty="0">
                <a:solidFill>
                  <a:srgbClr val="FF0000"/>
                </a:solidFill>
              </a:rPr>
              <a:t>人類命運共同體</a:t>
            </a:r>
            <a:r>
              <a:rPr lang="zh-CN" altLang="en-US" sz="4000" dirty="0"/>
              <a:t>，顧名思義，就是每個民族、每個國家的前途命運都緊緊聯繫在一起，應該風雨同舟，榮辱與共，努力把我們生於斯、長於斯的這個星球建成一個和睦的大家庭，把世界各國人民對美好生活的嚮往變成現實。”</a:t>
            </a:r>
            <a:endParaRPr kumimoji="1" lang="zh-CN" altLang="en-US"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8980" y="2552700"/>
            <a:ext cx="7686675" cy="1753235"/>
          </a:xfrm>
          <a:prstGeom prst="rect">
            <a:avLst/>
          </a:prstGeom>
          <a:noFill/>
        </p:spPr>
        <p:txBody>
          <a:bodyPr wrap="square" rtlCol="0">
            <a:spAutoFit/>
          </a:bodyPr>
          <a:lstStyle/>
          <a:p>
            <a:pPr indent="0">
              <a:buFont typeface="Arial" panose="020B0604020202020204"/>
              <a:buNone/>
            </a:pPr>
            <a:r>
              <a:rPr kumimoji="1" lang="en-US" altLang="zh-CN" sz="5400" dirty="0" smtClean="0"/>
              <a:t>《</a:t>
            </a:r>
            <a:r>
              <a:rPr kumimoji="1" lang="zh-CN" altLang="en-US" sz="5400" dirty="0" smtClean="0"/>
              <a:t>群書治要</a:t>
            </a:r>
            <a:r>
              <a:rPr kumimoji="1" lang="en-US" altLang="zh-CN" sz="5400" dirty="0" smtClean="0"/>
              <a:t>》</a:t>
            </a:r>
            <a:r>
              <a:rPr kumimoji="1" lang="zh-CN" altLang="en-US" sz="5400" dirty="0" smtClean="0"/>
              <a:t>的宇宙觀：</a:t>
            </a:r>
            <a:endParaRPr kumimoji="1" lang="en-US" altLang="zh-CN" sz="5400" dirty="0" smtClean="0"/>
          </a:p>
          <a:p>
            <a:r>
              <a:rPr kumimoji="1" lang="zh-CN" altLang="zh-CN" sz="5400" dirty="0"/>
              <a:t> </a:t>
            </a:r>
            <a:r>
              <a:rPr kumimoji="1" lang="zh-CN" altLang="en-US" sz="5400" dirty="0" smtClean="0"/>
              <a:t>                 一體</a:t>
            </a:r>
            <a:endParaRPr kumimoji="1" lang="zh-CN" altLang="en-US" sz="5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920" y="345441"/>
            <a:ext cx="7924800" cy="6116320"/>
          </a:xfrm>
        </p:spPr>
        <p:txBody>
          <a:bodyPr>
            <a:normAutofit fontScale="90000"/>
          </a:bodyPr>
          <a:lstStyle/>
          <a:p>
            <a:pPr algn="l">
              <a:lnSpc>
                <a:spcPct val="120000"/>
              </a:lnSpc>
            </a:pPr>
            <a:r>
              <a:rPr lang="en-GB" sz="4000" dirty="0">
                <a:solidFill>
                  <a:srgbClr val="002060"/>
                </a:solidFill>
                <a:latin typeface="+mn-lt"/>
              </a:rPr>
              <a:t>Loving and respecting our parents and siblings, are they not fundamental to the actualisation of human goodness?  </a:t>
            </a:r>
            <a:br>
              <a:rPr lang="en-GB" sz="4000" dirty="0">
                <a:solidFill>
                  <a:srgbClr val="002060"/>
                </a:solidFill>
                <a:latin typeface="+mn-lt"/>
              </a:rPr>
            </a:br>
            <a:r>
              <a:rPr lang="zh-TW" altLang="en-US" sz="1300" dirty="0" smtClean="0">
                <a:solidFill>
                  <a:srgbClr val="002060"/>
                </a:solidFill>
                <a:latin typeface="+mn-lt"/>
              </a:rPr>
              <a:t> </a:t>
            </a:r>
            <a:br>
              <a:rPr lang="en-GB" sz="4000" dirty="0" smtClean="0">
                <a:solidFill>
                  <a:srgbClr val="002060"/>
                </a:solidFill>
                <a:latin typeface="+mn-lt"/>
              </a:rPr>
            </a:br>
            <a:r>
              <a:rPr lang="zh-TW" altLang="en-US" sz="4000" dirty="0" smtClean="0">
                <a:solidFill>
                  <a:srgbClr val="002060"/>
                </a:solidFill>
                <a:latin typeface="+mn-lt"/>
              </a:rPr>
              <a:t>                                  </a:t>
            </a:r>
            <a:r>
              <a:rPr lang="en-US" altLang="zh-TW" sz="3200" i="1" dirty="0" smtClean="0">
                <a:solidFill>
                  <a:srgbClr val="002060"/>
                </a:solidFill>
                <a:latin typeface="+mn-lt"/>
              </a:rPr>
              <a:t>—— Analects</a:t>
            </a:r>
            <a:r>
              <a:rPr lang="zh-TW" altLang="en-US" sz="3200" i="1" dirty="0" smtClean="0">
                <a:solidFill>
                  <a:srgbClr val="002060"/>
                </a:solidFill>
                <a:latin typeface="+mn-lt"/>
              </a:rPr>
              <a:t> </a:t>
            </a:r>
            <a:r>
              <a:rPr lang="en-US" altLang="zh-TW" sz="3200" i="1" dirty="0" smtClean="0">
                <a:solidFill>
                  <a:srgbClr val="002060"/>
                </a:solidFill>
                <a:latin typeface="+mn-lt"/>
              </a:rPr>
              <a:t>of</a:t>
            </a:r>
            <a:r>
              <a:rPr lang="zh-TW" altLang="en-US" sz="3200" i="1" dirty="0" smtClean="0">
                <a:solidFill>
                  <a:srgbClr val="002060"/>
                </a:solidFill>
                <a:latin typeface="+mn-lt"/>
              </a:rPr>
              <a:t> </a:t>
            </a:r>
            <a:r>
              <a:rPr lang="en-US" altLang="zh-TW" sz="3200" i="1" dirty="0" smtClean="0">
                <a:solidFill>
                  <a:srgbClr val="002060"/>
                </a:solidFill>
                <a:latin typeface="+mn-lt"/>
              </a:rPr>
              <a:t>Confucius</a:t>
            </a:r>
            <a:br>
              <a:rPr lang="en-US" altLang="zh-TW" sz="3200" i="1" dirty="0" smtClean="0">
                <a:solidFill>
                  <a:srgbClr val="002060"/>
                </a:solidFill>
                <a:latin typeface="+mn-lt"/>
              </a:rPr>
            </a:br>
            <a:br>
              <a:rPr lang="en-GB" sz="3200" dirty="0" smtClean="0">
                <a:solidFill>
                  <a:srgbClr val="002060"/>
                </a:solidFill>
                <a:latin typeface="+mn-lt"/>
              </a:rPr>
            </a:br>
            <a:r>
              <a:rPr lang="zh-TW" altLang="en-US" sz="4000" dirty="0">
                <a:solidFill>
                  <a:srgbClr val="002060"/>
                </a:solidFill>
                <a:latin typeface="STKaiti" charset="-122"/>
                <a:ea typeface="STKaiti" charset="-122"/>
                <a:cs typeface="STKaiti" charset="-122"/>
              </a:rPr>
              <a:t>君子務本，本立而道生，孝弟也者，其為仁之本與</a:t>
            </a:r>
            <a:r>
              <a:rPr lang="zh-TW" altLang="en-US" sz="4000" dirty="0" smtClean="0">
                <a:solidFill>
                  <a:srgbClr val="002060"/>
                </a:solidFill>
                <a:latin typeface="STKaiti" charset="-122"/>
                <a:ea typeface="STKaiti" charset="-122"/>
                <a:cs typeface="STKaiti" charset="-122"/>
              </a:rPr>
              <a:t>？</a:t>
            </a:r>
            <a:br>
              <a:rPr lang="en-US" altLang="zh-TW" sz="4000" dirty="0" smtClean="0">
                <a:solidFill>
                  <a:srgbClr val="002060"/>
                </a:solidFill>
                <a:latin typeface="STKaiti" charset="-122"/>
                <a:ea typeface="STKaiti" charset="-122"/>
                <a:cs typeface="STKaiti" charset="-122"/>
              </a:rPr>
            </a:br>
            <a:r>
              <a:rPr lang="zh-TW" altLang="en-US" sz="700" dirty="0">
                <a:solidFill>
                  <a:srgbClr val="002060"/>
                </a:solidFill>
                <a:latin typeface="STKaiti" charset="-122"/>
                <a:ea typeface="STKaiti" charset="-122"/>
                <a:cs typeface="STKaiti" charset="-122"/>
              </a:rPr>
              <a:t> </a:t>
            </a:r>
            <a:r>
              <a:rPr lang="zh-TW" altLang="en-US" sz="700" dirty="0" smtClean="0">
                <a:solidFill>
                  <a:srgbClr val="002060"/>
                </a:solidFill>
                <a:latin typeface="STKaiti" charset="-122"/>
                <a:ea typeface="STKaiti" charset="-122"/>
                <a:cs typeface="STKaiti" charset="-122"/>
              </a:rPr>
              <a:t> </a:t>
            </a:r>
            <a:br>
              <a:rPr lang="en-GB" sz="4000" dirty="0">
                <a:solidFill>
                  <a:srgbClr val="002060"/>
                </a:solidFill>
                <a:latin typeface="+mn-lt"/>
              </a:rPr>
            </a:br>
            <a:r>
              <a:rPr lang="zh-TW" altLang="en-US" sz="4000" dirty="0" smtClean="0">
                <a:solidFill>
                  <a:srgbClr val="002060"/>
                </a:solidFill>
                <a:latin typeface="+mn-lt"/>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論語</a:t>
            </a:r>
            <a:r>
              <a:rPr lang="en-US" altLang="zh-TW" sz="3200" dirty="0"/>
              <a:t>·</a:t>
            </a:r>
            <a:r>
              <a:rPr lang="zh-TW" altLang="en-US" sz="3600" dirty="0" smtClean="0">
                <a:solidFill>
                  <a:srgbClr val="002060"/>
                </a:solidFill>
                <a:latin typeface="STKaiti" charset="-122"/>
                <a:ea typeface="STKaiti" charset="-122"/>
                <a:cs typeface="STKaiti" charset="-122"/>
              </a:rPr>
              <a:t>學而</a:t>
            </a:r>
            <a:r>
              <a:rPr lang="en-US" altLang="zh-TW" sz="3600" dirty="0" smtClean="0">
                <a:solidFill>
                  <a:srgbClr val="002060"/>
                </a:solidFill>
                <a:latin typeface="STKaiti" charset="-122"/>
                <a:ea typeface="STKaiti" charset="-122"/>
                <a:cs typeface="STKaiti" charset="-122"/>
              </a:rPr>
              <a:t>》</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3850</Words>
  <Application>WPS 演示</Application>
  <PresentationFormat>全屏显示(4:3)</PresentationFormat>
  <Paragraphs>224</Paragraphs>
  <Slides>60</Slides>
  <Notes>28</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60</vt:i4>
      </vt:variant>
    </vt:vector>
  </HeadingPairs>
  <TitlesOfParts>
    <vt:vector size="87" baseType="lpstr">
      <vt:lpstr>Arial</vt:lpstr>
      <vt:lpstr>宋体</vt:lpstr>
      <vt:lpstr>Wingdings</vt:lpstr>
      <vt:lpstr>黑体</vt:lpstr>
      <vt:lpstr>楷体</vt:lpstr>
      <vt:lpstr>Garamond</vt:lpstr>
      <vt:lpstr>Arial</vt:lpstr>
      <vt:lpstr>STKaiti</vt:lpstr>
      <vt:lpstr>微软雅黑</vt:lpstr>
      <vt:lpstr>Arial Unicode MS</vt:lpstr>
      <vt:lpstr>Calibri Light</vt:lpstr>
      <vt:lpstr>Calibri</vt:lpstr>
      <vt:lpstr>等线</vt:lpstr>
      <vt:lpstr>BiauKai</vt:lpstr>
      <vt:lpstr>Wingdings</vt:lpstr>
      <vt:lpstr>Wingdings</vt:lpstr>
      <vt:lpstr>仿宋_GB2312</vt:lpstr>
      <vt:lpstr>隶书</vt:lpstr>
      <vt:lpstr>Heiti TC Light</vt:lpstr>
      <vt:lpstr>Segoe Print</vt:lpstr>
      <vt:lpstr>仿宋</vt:lpstr>
      <vt:lpstr>PMingLiU</vt:lpstr>
      <vt:lpstr>PMingLiU</vt:lpstr>
      <vt:lpstr>等线 Light</vt:lpstr>
      <vt:lpstr>方正中倩_GBK</vt:lpstr>
      <vt:lpstr>方正楷体_GBK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Loving and respecting our parents and siblings, are they not fundamental to the actualisation of human goodness?                                       —— Analects of Confucius  君子務本，本立而道生，孝弟也者，其為仁之本與？                                           —— 《論語·學而》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仁者無敵</vt:lpstr>
      <vt:lpstr>PowerPoint 演示文稿</vt:lpstr>
      <vt:lpstr>PowerPoint 演示文稿</vt:lpstr>
      <vt:lpstr>Zheng He’s seven voyages to the Western Seas</vt:lpstr>
      <vt:lpstr>Emperor Shun 舜帝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古往今來，中華民族之所以在世界有地位、有影響，不是靠窮兵黷武，不是靠對外擴張，而是靠中華文化的強大感召力和吸引力。我們的先人早就認識到“遠人不服，則修文德以來之”的道理。闡釋中華民族稟賦、中華民族特點、中華民族精神，以德服人、以文化人是其中很重要的一個方面。  （2014年10月15日習近平總書記在文藝工作座談會上的重要講話）  </vt:lpstr>
      <vt:lpstr>故亂國之主， 務於廣地，而不務於仁義， 務於高位，而不務於道德， 是捨其所以存， 而造其所以亡也。          《群書治要文子》</vt:lpstr>
      <vt:lpstr>       2、天人合一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內作色荒，外作禽荒， 甘酒嗜音，峻宇雕牆， 有一於此，未或弗亡。     《群書治要尚書》</vt:lpstr>
      <vt:lpstr>PowerPoint 演示文稿</vt:lpstr>
      <vt:lpstr>PowerPoint 演示文稿</vt:lpstr>
      <vt:lpstr>3、   和而不同</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淺析《祁奚請免叔向》</dc:title>
  <dc:creator>Feilin Nie (1603812)</dc:creator>
  <cp:lastModifiedBy>钰/爱情媛</cp:lastModifiedBy>
  <cp:revision>245</cp:revision>
  <cp:lastPrinted>2017-09-23T17:15:00Z</cp:lastPrinted>
  <dcterms:created xsi:type="dcterms:W3CDTF">2017-08-17T07:50:00Z</dcterms:created>
  <dcterms:modified xsi:type="dcterms:W3CDTF">2018-05-19T08:39:07Z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